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0" r:id="rId1"/>
    <p:sldMasterId id="2147483995" r:id="rId2"/>
  </p:sldMasterIdLst>
  <p:notesMasterIdLst>
    <p:notesMasterId r:id="rId32"/>
  </p:notesMasterIdLst>
  <p:handoutMasterIdLst>
    <p:handoutMasterId r:id="rId33"/>
  </p:handoutMasterIdLst>
  <p:sldIdLst>
    <p:sldId id="1592" r:id="rId3"/>
    <p:sldId id="1660" r:id="rId4"/>
    <p:sldId id="1670" r:id="rId5"/>
    <p:sldId id="1672" r:id="rId6"/>
    <p:sldId id="1673" r:id="rId7"/>
    <p:sldId id="1674" r:id="rId8"/>
    <p:sldId id="1675" r:id="rId9"/>
    <p:sldId id="1676" r:id="rId10"/>
    <p:sldId id="1677" r:id="rId11"/>
    <p:sldId id="1678" r:id="rId12"/>
    <p:sldId id="1679" r:id="rId13"/>
    <p:sldId id="1680" r:id="rId14"/>
    <p:sldId id="1681" r:id="rId15"/>
    <p:sldId id="1682" r:id="rId16"/>
    <p:sldId id="1692" r:id="rId17"/>
    <p:sldId id="1694" r:id="rId18"/>
    <p:sldId id="1693" r:id="rId19"/>
    <p:sldId id="1695" r:id="rId20"/>
    <p:sldId id="1683" r:id="rId21"/>
    <p:sldId id="1684" r:id="rId22"/>
    <p:sldId id="1659" r:id="rId23"/>
    <p:sldId id="1686" r:id="rId24"/>
    <p:sldId id="1685" r:id="rId25"/>
    <p:sldId id="1687" r:id="rId26"/>
    <p:sldId id="1688" r:id="rId27"/>
    <p:sldId id="1689" r:id="rId28"/>
    <p:sldId id="1690" r:id="rId29"/>
    <p:sldId id="1696" r:id="rId30"/>
    <p:sldId id="1691" r:id="rId31"/>
  </p:sldIdLst>
  <p:sldSz cx="9144000" cy="6858000" type="screen4x3"/>
  <p:notesSz cx="6985000" cy="9283700"/>
  <p:defaultTextStyle>
    <a:defPPr>
      <a:defRPr lang="en-US"/>
    </a:defPPr>
    <a:lvl1pPr algn="ctr" rtl="0" eaLnBrk="0" fontAlgn="base" hangingPunct="0">
      <a:spcBef>
        <a:spcPct val="50000"/>
      </a:spcBef>
      <a:spcAft>
        <a:spcPct val="0"/>
      </a:spcAft>
      <a:defRPr sz="1200" kern="1200">
        <a:solidFill>
          <a:schemeClr val="bg1"/>
        </a:solidFill>
        <a:latin typeface="Arial" charset="0"/>
        <a:ea typeface="+mn-ea"/>
        <a:cs typeface="+mn-cs"/>
      </a:defRPr>
    </a:lvl1pPr>
    <a:lvl2pPr marL="457200" algn="ctr" rtl="0" eaLnBrk="0" fontAlgn="base" hangingPunct="0">
      <a:spcBef>
        <a:spcPct val="50000"/>
      </a:spcBef>
      <a:spcAft>
        <a:spcPct val="0"/>
      </a:spcAft>
      <a:defRPr sz="1200" kern="1200">
        <a:solidFill>
          <a:schemeClr val="bg1"/>
        </a:solidFill>
        <a:latin typeface="Arial" charset="0"/>
        <a:ea typeface="+mn-ea"/>
        <a:cs typeface="+mn-cs"/>
      </a:defRPr>
    </a:lvl2pPr>
    <a:lvl3pPr marL="914400" algn="ctr" rtl="0" eaLnBrk="0" fontAlgn="base" hangingPunct="0">
      <a:spcBef>
        <a:spcPct val="50000"/>
      </a:spcBef>
      <a:spcAft>
        <a:spcPct val="0"/>
      </a:spcAft>
      <a:defRPr sz="1200" kern="1200">
        <a:solidFill>
          <a:schemeClr val="bg1"/>
        </a:solidFill>
        <a:latin typeface="Arial" charset="0"/>
        <a:ea typeface="+mn-ea"/>
        <a:cs typeface="+mn-cs"/>
      </a:defRPr>
    </a:lvl3pPr>
    <a:lvl4pPr marL="1371600" algn="ctr" rtl="0" eaLnBrk="0" fontAlgn="base" hangingPunct="0">
      <a:spcBef>
        <a:spcPct val="50000"/>
      </a:spcBef>
      <a:spcAft>
        <a:spcPct val="0"/>
      </a:spcAft>
      <a:defRPr sz="1200" kern="1200">
        <a:solidFill>
          <a:schemeClr val="bg1"/>
        </a:solidFill>
        <a:latin typeface="Arial" charset="0"/>
        <a:ea typeface="+mn-ea"/>
        <a:cs typeface="+mn-cs"/>
      </a:defRPr>
    </a:lvl4pPr>
    <a:lvl5pPr marL="1828800" algn="ctr" rtl="0" eaLnBrk="0" fontAlgn="base" hangingPunct="0">
      <a:spcBef>
        <a:spcPct val="50000"/>
      </a:spcBef>
      <a:spcAft>
        <a:spcPct val="0"/>
      </a:spcAft>
      <a:defRPr sz="1200" kern="1200">
        <a:solidFill>
          <a:schemeClr val="bg1"/>
        </a:solidFill>
        <a:latin typeface="Arial" charset="0"/>
        <a:ea typeface="+mn-ea"/>
        <a:cs typeface="+mn-cs"/>
      </a:defRPr>
    </a:lvl5pPr>
    <a:lvl6pPr marL="2286000" algn="l" defTabSz="914400" rtl="0" eaLnBrk="1" latinLnBrk="0" hangingPunct="1">
      <a:defRPr sz="1200" kern="1200">
        <a:solidFill>
          <a:schemeClr val="bg1"/>
        </a:solidFill>
        <a:latin typeface="Arial" charset="0"/>
        <a:ea typeface="+mn-ea"/>
        <a:cs typeface="+mn-cs"/>
      </a:defRPr>
    </a:lvl6pPr>
    <a:lvl7pPr marL="2743200" algn="l" defTabSz="914400" rtl="0" eaLnBrk="1" latinLnBrk="0" hangingPunct="1">
      <a:defRPr sz="1200" kern="1200">
        <a:solidFill>
          <a:schemeClr val="bg1"/>
        </a:solidFill>
        <a:latin typeface="Arial" charset="0"/>
        <a:ea typeface="+mn-ea"/>
        <a:cs typeface="+mn-cs"/>
      </a:defRPr>
    </a:lvl7pPr>
    <a:lvl8pPr marL="3200400" algn="l" defTabSz="914400" rtl="0" eaLnBrk="1" latinLnBrk="0" hangingPunct="1">
      <a:defRPr sz="1200" kern="1200">
        <a:solidFill>
          <a:schemeClr val="bg1"/>
        </a:solidFill>
        <a:latin typeface="Arial" charset="0"/>
        <a:ea typeface="+mn-ea"/>
        <a:cs typeface="+mn-cs"/>
      </a:defRPr>
    </a:lvl8pPr>
    <a:lvl9pPr marL="3657600" algn="l" defTabSz="914400" rtl="0" eaLnBrk="1" latinLnBrk="0" hangingPunct="1">
      <a:defRPr sz="1200" kern="1200">
        <a:solidFill>
          <a:schemeClr val="bg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CC66"/>
    <a:srgbClr val="33CC33"/>
    <a:srgbClr val="DDDDDD"/>
    <a:srgbClr val="00FF00"/>
    <a:srgbClr val="FF99CC"/>
    <a:srgbClr val="FF66CC"/>
    <a:srgbClr val="FF3399"/>
    <a:srgbClr val="FF9966"/>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8" autoAdjust="0"/>
    <p:restoredTop sz="93014" autoAdjust="0"/>
  </p:normalViewPr>
  <p:slideViewPr>
    <p:cSldViewPr snapToGrid="0">
      <p:cViewPr>
        <p:scale>
          <a:sx n="75" d="100"/>
          <a:sy n="75" d="100"/>
        </p:scale>
        <p:origin x="-1152" y="-160"/>
      </p:cViewPr>
      <p:guideLst>
        <p:guide orient="horz" pos="635"/>
        <p:guide orient="horz" pos="736"/>
        <p:guide orient="horz" pos="4200"/>
        <p:guide orient="horz" pos="3922"/>
        <p:guide orient="horz" pos="2129"/>
        <p:guide orient="horz" pos="3882"/>
        <p:guide orient="horz" pos="3572"/>
        <p:guide pos="2878"/>
        <p:guide pos="196"/>
        <p:guide pos="5547"/>
        <p:guide pos="665"/>
        <p:guide pos="117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notesViewPr>
    <p:cSldViewPr snapToGrid="0">
      <p:cViewPr>
        <p:scale>
          <a:sx n="75" d="100"/>
          <a:sy n="75" d="100"/>
        </p:scale>
        <p:origin x="-1212" y="504"/>
      </p:cViewPr>
      <p:guideLst>
        <p:guide orient="horz" pos="2923"/>
        <p:guide pos="220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notesMaster" Target="notesMasters/notesMaster1.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handoutMaster" Target="handoutMasters/handoutMaster1.xml"/><Relationship Id="rId34" Type="http://schemas.openxmlformats.org/officeDocument/2006/relationships/printerSettings" Target="printerSettings/printerSettings1.bin"/><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theme" Target="theme/theme1.xml"/><Relationship Id="rId3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2.emf"/><Relationship Id="rId2" Type="http://schemas.openxmlformats.org/officeDocument/2006/relationships/image" Target="../media/image43.emf"/><Relationship Id="rId3" Type="http://schemas.openxmlformats.org/officeDocument/2006/relationships/image" Target="../media/image4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 Id="rId2" Type="http://schemas.openxmlformats.org/officeDocument/2006/relationships/image" Target="../media/image4.emf"/><Relationship Id="rId3"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1" Type="http://schemas.openxmlformats.org/officeDocument/2006/relationships/image" Target="../media/image9.emf"/><Relationship Id="rId2"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9.emf"/><Relationship Id="rId2" Type="http://schemas.openxmlformats.org/officeDocument/2006/relationships/image" Target="../media/image20.emf"/><Relationship Id="rId3" Type="http://schemas.openxmlformats.org/officeDocument/2006/relationships/image" Target="../media/image2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3.emf"/><Relationship Id="rId1" Type="http://schemas.openxmlformats.org/officeDocument/2006/relationships/image" Target="../media/image30.emf"/><Relationship Id="rId2" Type="http://schemas.openxmlformats.org/officeDocument/2006/relationships/image" Target="../media/image3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hdr" sz="quarter"/>
          </p:nvPr>
        </p:nvSpPr>
        <p:spPr bwMode="auto">
          <a:xfrm>
            <a:off x="1" y="2"/>
            <a:ext cx="3029791" cy="464185"/>
          </a:xfrm>
          <a:prstGeom prst="rect">
            <a:avLst/>
          </a:prstGeom>
          <a:noFill/>
          <a:ln w="9525">
            <a:noFill/>
            <a:miter lim="800000"/>
            <a:headEnd/>
            <a:tailEnd/>
          </a:ln>
          <a:effectLst/>
        </p:spPr>
        <p:txBody>
          <a:bodyPr vert="horz" wrap="square" lIns="92880" tIns="46437" rIns="92880" bIns="46437" numCol="1" anchor="t" anchorCtr="0" compatLnSpc="1">
            <a:prstTxWarp prst="textNoShape">
              <a:avLst/>
            </a:prstTxWarp>
          </a:bodyPr>
          <a:lstStyle>
            <a:lvl1pPr algn="l" defTabSz="930016" eaLnBrk="1" hangingPunct="1">
              <a:spcBef>
                <a:spcPct val="0"/>
              </a:spcBef>
              <a:defRPr>
                <a:solidFill>
                  <a:schemeClr val="tx1"/>
                </a:solidFill>
                <a:latin typeface="Times New Roman" pitchFamily="18" charset="0"/>
              </a:defRPr>
            </a:lvl1pPr>
          </a:lstStyle>
          <a:p>
            <a:r>
              <a:rPr lang="en-US" smtClean="0"/>
              <a:t>Lockheed Martin Proprietary Information</a:t>
            </a:r>
            <a:endParaRPr lang="en-US"/>
          </a:p>
        </p:txBody>
      </p:sp>
      <p:sp>
        <p:nvSpPr>
          <p:cNvPr id="1027" name="Rectangle 3"/>
          <p:cNvSpPr>
            <a:spLocks noGrp="1" noChangeArrowheads="1"/>
          </p:cNvSpPr>
          <p:nvPr>
            <p:ph type="dt" sz="quarter" idx="1"/>
          </p:nvPr>
        </p:nvSpPr>
        <p:spPr bwMode="auto">
          <a:xfrm>
            <a:off x="3955209" y="2"/>
            <a:ext cx="3029791" cy="464185"/>
          </a:xfrm>
          <a:prstGeom prst="rect">
            <a:avLst/>
          </a:prstGeom>
          <a:noFill/>
          <a:ln w="9525">
            <a:noFill/>
            <a:miter lim="800000"/>
            <a:headEnd/>
            <a:tailEnd/>
          </a:ln>
          <a:effectLst/>
        </p:spPr>
        <p:txBody>
          <a:bodyPr vert="horz" wrap="square" lIns="92880" tIns="46437" rIns="92880" bIns="46437" numCol="1" anchor="t" anchorCtr="0" compatLnSpc="1">
            <a:prstTxWarp prst="textNoShape">
              <a:avLst/>
            </a:prstTxWarp>
          </a:bodyPr>
          <a:lstStyle>
            <a:lvl1pPr algn="r" defTabSz="930016" eaLnBrk="1" hangingPunct="1">
              <a:spcBef>
                <a:spcPct val="0"/>
              </a:spcBef>
              <a:defRPr>
                <a:solidFill>
                  <a:schemeClr val="tx1"/>
                </a:solidFill>
                <a:latin typeface="Times New Roman" pitchFamily="18" charset="0"/>
              </a:defRPr>
            </a:lvl1pPr>
          </a:lstStyle>
          <a:p>
            <a:pPr>
              <a:defRPr/>
            </a:pPr>
            <a:endParaRPr lang="en-US"/>
          </a:p>
        </p:txBody>
      </p:sp>
      <p:sp>
        <p:nvSpPr>
          <p:cNvPr id="1028" name="Rectangle 4"/>
          <p:cNvSpPr>
            <a:spLocks noGrp="1" noChangeArrowheads="1"/>
          </p:cNvSpPr>
          <p:nvPr>
            <p:ph type="ftr" sz="quarter" idx="2"/>
          </p:nvPr>
        </p:nvSpPr>
        <p:spPr bwMode="auto">
          <a:xfrm>
            <a:off x="1" y="8819517"/>
            <a:ext cx="3029791" cy="464185"/>
          </a:xfrm>
          <a:prstGeom prst="rect">
            <a:avLst/>
          </a:prstGeom>
          <a:noFill/>
          <a:ln w="9525">
            <a:noFill/>
            <a:miter lim="800000"/>
            <a:headEnd/>
            <a:tailEnd/>
          </a:ln>
          <a:effectLst/>
        </p:spPr>
        <p:txBody>
          <a:bodyPr vert="horz" wrap="square" lIns="92880" tIns="46437" rIns="92880" bIns="46437" numCol="1" anchor="b" anchorCtr="0" compatLnSpc="1">
            <a:prstTxWarp prst="textNoShape">
              <a:avLst/>
            </a:prstTxWarp>
          </a:bodyPr>
          <a:lstStyle>
            <a:lvl1pPr algn="l" defTabSz="930016" eaLnBrk="1" hangingPunct="1">
              <a:spcBef>
                <a:spcPct val="0"/>
              </a:spcBef>
              <a:defRPr>
                <a:solidFill>
                  <a:schemeClr val="tx1"/>
                </a:solidFill>
                <a:latin typeface="Times New Roman" pitchFamily="18" charset="0"/>
              </a:defRPr>
            </a:lvl1pPr>
          </a:lstStyle>
          <a:p>
            <a:endParaRPr lang="en-US" smtClean="0"/>
          </a:p>
          <a:p>
            <a:r>
              <a:rPr lang="en-US" smtClean="0"/>
              <a:t>Lockheed Martin Proprietary Information</a:t>
            </a:r>
            <a:endParaRPr lang="en-US"/>
          </a:p>
        </p:txBody>
      </p:sp>
      <p:sp>
        <p:nvSpPr>
          <p:cNvPr id="1029" name="Rectangle 5"/>
          <p:cNvSpPr>
            <a:spLocks noGrp="1" noChangeArrowheads="1"/>
          </p:cNvSpPr>
          <p:nvPr>
            <p:ph type="sldNum" sz="quarter" idx="3"/>
          </p:nvPr>
        </p:nvSpPr>
        <p:spPr bwMode="auto">
          <a:xfrm>
            <a:off x="3955209" y="8819517"/>
            <a:ext cx="3029791" cy="464185"/>
          </a:xfrm>
          <a:prstGeom prst="rect">
            <a:avLst/>
          </a:prstGeom>
          <a:noFill/>
          <a:ln w="9525">
            <a:noFill/>
            <a:miter lim="800000"/>
            <a:headEnd/>
            <a:tailEnd/>
          </a:ln>
          <a:effectLst/>
        </p:spPr>
        <p:txBody>
          <a:bodyPr vert="horz" wrap="square" lIns="92880" tIns="46437" rIns="92880" bIns="46437" numCol="1" anchor="b" anchorCtr="0" compatLnSpc="1">
            <a:prstTxWarp prst="textNoShape">
              <a:avLst/>
            </a:prstTxWarp>
          </a:bodyPr>
          <a:lstStyle>
            <a:lvl1pPr algn="r" defTabSz="930016" eaLnBrk="1" hangingPunct="1">
              <a:spcBef>
                <a:spcPct val="0"/>
              </a:spcBef>
              <a:defRPr>
                <a:solidFill>
                  <a:schemeClr val="tx1"/>
                </a:solidFill>
                <a:latin typeface="Times New Roman" pitchFamily="18" charset="0"/>
              </a:defRPr>
            </a:lvl1pPr>
          </a:lstStyle>
          <a:p>
            <a:pPr>
              <a:defRPr/>
            </a:pPr>
            <a:fld id="{2C7F25A4-2368-4339-9B76-B6BA2233B5EA}" type="slidenum">
              <a:rPr lang="en-US"/>
              <a:pPr>
                <a:defRPr/>
              </a:pPr>
              <a:t>‹#›</a:t>
            </a:fld>
            <a:endParaRPr lang="en-US"/>
          </a:p>
        </p:txBody>
      </p:sp>
    </p:spTree>
    <p:extLst>
      <p:ext uri="{BB962C8B-B14F-4D97-AF65-F5344CB8AC3E}">
        <p14:creationId xmlns:p14="http://schemas.microsoft.com/office/powerpoint/2010/main" val="26029688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1" y="2"/>
            <a:ext cx="3029791" cy="464185"/>
          </a:xfrm>
          <a:prstGeom prst="rect">
            <a:avLst/>
          </a:prstGeom>
          <a:noFill/>
          <a:ln w="9525">
            <a:noFill/>
            <a:miter lim="800000"/>
            <a:headEnd/>
            <a:tailEnd/>
          </a:ln>
          <a:effectLst/>
        </p:spPr>
        <p:txBody>
          <a:bodyPr vert="horz" wrap="square" lIns="92880" tIns="46437" rIns="92880" bIns="46437" numCol="1" anchor="t" anchorCtr="0" compatLnSpc="1">
            <a:prstTxWarp prst="textNoShape">
              <a:avLst/>
            </a:prstTxWarp>
          </a:bodyPr>
          <a:lstStyle>
            <a:lvl1pPr algn="l" defTabSz="930016" eaLnBrk="1" hangingPunct="1">
              <a:spcBef>
                <a:spcPct val="0"/>
              </a:spcBef>
              <a:defRPr>
                <a:solidFill>
                  <a:schemeClr val="tx1"/>
                </a:solidFill>
                <a:latin typeface="Times New Roman" pitchFamily="18" charset="0"/>
              </a:defRPr>
            </a:lvl1pPr>
          </a:lstStyle>
          <a:p>
            <a:r>
              <a:rPr lang="en-US" smtClean="0"/>
              <a:t>Lockheed Martin Proprietary Information</a:t>
            </a:r>
            <a:endParaRPr lang="en-US"/>
          </a:p>
        </p:txBody>
      </p:sp>
      <p:sp>
        <p:nvSpPr>
          <p:cNvPr id="15363" name="Rectangle 3"/>
          <p:cNvSpPr>
            <a:spLocks noGrp="1" noChangeArrowheads="1"/>
          </p:cNvSpPr>
          <p:nvPr>
            <p:ph type="dt" idx="1"/>
          </p:nvPr>
        </p:nvSpPr>
        <p:spPr bwMode="auto">
          <a:xfrm>
            <a:off x="3955209" y="2"/>
            <a:ext cx="3029791" cy="464185"/>
          </a:xfrm>
          <a:prstGeom prst="rect">
            <a:avLst/>
          </a:prstGeom>
          <a:noFill/>
          <a:ln w="9525">
            <a:noFill/>
            <a:miter lim="800000"/>
            <a:headEnd/>
            <a:tailEnd/>
          </a:ln>
          <a:effectLst/>
        </p:spPr>
        <p:txBody>
          <a:bodyPr vert="horz" wrap="square" lIns="92880" tIns="46437" rIns="92880" bIns="46437" numCol="1" anchor="t" anchorCtr="0" compatLnSpc="1">
            <a:prstTxWarp prst="textNoShape">
              <a:avLst/>
            </a:prstTxWarp>
          </a:bodyPr>
          <a:lstStyle>
            <a:lvl1pPr algn="r" defTabSz="930016" eaLnBrk="1" hangingPunct="1">
              <a:spcBef>
                <a:spcPct val="0"/>
              </a:spcBef>
              <a:defRPr>
                <a:solidFill>
                  <a:schemeClr val="tx1"/>
                </a:solidFill>
                <a:latin typeface="Times New Roman" pitchFamily="18" charset="0"/>
              </a:defRPr>
            </a:lvl1pPr>
          </a:lstStyle>
          <a:p>
            <a:pPr>
              <a:defRPr/>
            </a:pPr>
            <a:endParaRPr lang="en-US"/>
          </a:p>
        </p:txBody>
      </p:sp>
      <p:sp>
        <p:nvSpPr>
          <p:cNvPr id="47108" name="Rectangle 4"/>
          <p:cNvSpPr>
            <a:spLocks noGrp="1" noRot="1" noChangeAspect="1" noChangeArrowheads="1" noTextEdit="1"/>
          </p:cNvSpPr>
          <p:nvPr>
            <p:ph type="sldImg" idx="2"/>
          </p:nvPr>
        </p:nvSpPr>
        <p:spPr bwMode="auto">
          <a:xfrm>
            <a:off x="1174750" y="695325"/>
            <a:ext cx="4641850" cy="3481388"/>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931757" y="4409760"/>
            <a:ext cx="5121488" cy="4177665"/>
          </a:xfrm>
          <a:prstGeom prst="rect">
            <a:avLst/>
          </a:prstGeom>
          <a:noFill/>
          <a:ln w="9525">
            <a:noFill/>
            <a:miter lim="800000"/>
            <a:headEnd/>
            <a:tailEnd/>
          </a:ln>
          <a:effectLst/>
        </p:spPr>
        <p:txBody>
          <a:bodyPr vert="horz" wrap="square" lIns="92880" tIns="46437" rIns="92880" bIns="46437"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5366" name="Rectangle 6"/>
          <p:cNvSpPr>
            <a:spLocks noGrp="1" noChangeArrowheads="1"/>
          </p:cNvSpPr>
          <p:nvPr>
            <p:ph type="ftr" sz="quarter" idx="4"/>
          </p:nvPr>
        </p:nvSpPr>
        <p:spPr bwMode="auto">
          <a:xfrm>
            <a:off x="1" y="8819517"/>
            <a:ext cx="3029791" cy="464185"/>
          </a:xfrm>
          <a:prstGeom prst="rect">
            <a:avLst/>
          </a:prstGeom>
          <a:noFill/>
          <a:ln w="9525">
            <a:noFill/>
            <a:miter lim="800000"/>
            <a:headEnd/>
            <a:tailEnd/>
          </a:ln>
          <a:effectLst/>
        </p:spPr>
        <p:txBody>
          <a:bodyPr vert="horz" wrap="square" lIns="92880" tIns="46437" rIns="92880" bIns="46437" numCol="1" anchor="b" anchorCtr="0" compatLnSpc="1">
            <a:prstTxWarp prst="textNoShape">
              <a:avLst/>
            </a:prstTxWarp>
          </a:bodyPr>
          <a:lstStyle>
            <a:lvl1pPr algn="l" defTabSz="930016" eaLnBrk="1" hangingPunct="1">
              <a:spcBef>
                <a:spcPct val="0"/>
              </a:spcBef>
              <a:defRPr>
                <a:solidFill>
                  <a:schemeClr val="tx1"/>
                </a:solidFill>
                <a:latin typeface="Times New Roman" pitchFamily="18" charset="0"/>
              </a:defRPr>
            </a:lvl1pPr>
          </a:lstStyle>
          <a:p>
            <a:endParaRPr lang="en-US" smtClean="0"/>
          </a:p>
          <a:p>
            <a:r>
              <a:rPr lang="en-US" smtClean="0"/>
              <a:t>Lockheed Martin Proprietary Information</a:t>
            </a:r>
            <a:endParaRPr lang="en-US"/>
          </a:p>
        </p:txBody>
      </p:sp>
      <p:sp>
        <p:nvSpPr>
          <p:cNvPr id="15367" name="Rectangle 7"/>
          <p:cNvSpPr>
            <a:spLocks noGrp="1" noChangeArrowheads="1"/>
          </p:cNvSpPr>
          <p:nvPr>
            <p:ph type="sldNum" sz="quarter" idx="5"/>
          </p:nvPr>
        </p:nvSpPr>
        <p:spPr bwMode="auto">
          <a:xfrm>
            <a:off x="3955209" y="8819517"/>
            <a:ext cx="3029791" cy="464185"/>
          </a:xfrm>
          <a:prstGeom prst="rect">
            <a:avLst/>
          </a:prstGeom>
          <a:noFill/>
          <a:ln w="9525">
            <a:noFill/>
            <a:miter lim="800000"/>
            <a:headEnd/>
            <a:tailEnd/>
          </a:ln>
          <a:effectLst/>
        </p:spPr>
        <p:txBody>
          <a:bodyPr vert="horz" wrap="square" lIns="92880" tIns="46437" rIns="92880" bIns="46437" numCol="1" anchor="b" anchorCtr="0" compatLnSpc="1">
            <a:prstTxWarp prst="textNoShape">
              <a:avLst/>
            </a:prstTxWarp>
          </a:bodyPr>
          <a:lstStyle>
            <a:lvl1pPr algn="r" defTabSz="930016" eaLnBrk="1" hangingPunct="1">
              <a:spcBef>
                <a:spcPct val="0"/>
              </a:spcBef>
              <a:defRPr>
                <a:solidFill>
                  <a:schemeClr val="tx1"/>
                </a:solidFill>
                <a:latin typeface="Times New Roman" pitchFamily="18" charset="0"/>
              </a:defRPr>
            </a:lvl1pPr>
          </a:lstStyle>
          <a:p>
            <a:pPr>
              <a:defRPr/>
            </a:pPr>
            <a:fld id="{4FA9CB31-958F-4E80-881A-DDCCB9DF88B6}" type="slidenum">
              <a:rPr lang="en-US"/>
              <a:pPr>
                <a:defRPr/>
              </a:pPr>
              <a:t>‹#›</a:t>
            </a:fld>
            <a:endParaRPr lang="en-US"/>
          </a:p>
        </p:txBody>
      </p:sp>
    </p:spTree>
    <p:extLst>
      <p:ext uri="{BB962C8B-B14F-4D97-AF65-F5344CB8AC3E}">
        <p14:creationId xmlns:p14="http://schemas.microsoft.com/office/powerpoint/2010/main" val="605181041"/>
      </p:ext>
    </p:extLst>
  </p:cSld>
  <p:clrMap bg1="lt1" tx1="dk1" bg2="lt2" tx2="dk2" accent1="accent1" accent2="accent2" accent3="accent3" accent4="accent4" accent5="accent5" accent6="accent6" hlink="hlink" folHlink="folHlink"/>
  <p:hf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11150" y="1032339"/>
            <a:ext cx="8516938" cy="1531188"/>
          </a:xfrm>
        </p:spPr>
        <p:txBody>
          <a:bodyPr/>
          <a:lstStyle>
            <a:lvl1pPr>
              <a:lnSpc>
                <a:spcPct val="95000"/>
              </a:lnSpc>
              <a:spcBef>
                <a:spcPts val="600"/>
              </a:spcBef>
              <a:spcAft>
                <a:spcPts val="300"/>
              </a:spcAft>
              <a:defRPr/>
            </a:lvl1pPr>
            <a:lvl2pPr>
              <a:lnSpc>
                <a:spcPct val="95000"/>
              </a:lnSpc>
              <a:spcAft>
                <a:spcPts val="300"/>
              </a:spcAft>
              <a:defRPr/>
            </a:lvl2pPr>
            <a:lvl3pPr>
              <a:lnSpc>
                <a:spcPct val="95000"/>
              </a:lnSpc>
              <a:spcAft>
                <a:spcPts val="300"/>
              </a:spcAft>
              <a:defRPr/>
            </a:lvl3pPr>
            <a:lvl4pPr>
              <a:lnSpc>
                <a:spcPct val="95000"/>
              </a:lnSpc>
              <a:spcAft>
                <a:spcPts val="300"/>
              </a:spcAft>
              <a:defRPr/>
            </a:lvl4pPr>
            <a:lvl5pPr>
              <a:lnSpc>
                <a:spcPct val="95000"/>
              </a:lnSpc>
              <a:spcAft>
                <a:spcPts val="300"/>
              </a:spcAf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1027"/>
          <p:cNvSpPr>
            <a:spLocks noGrp="1" noChangeArrowheads="1"/>
          </p:cNvSpPr>
          <p:nvPr>
            <p:ph type="title" hasCustomPrompt="1"/>
          </p:nvPr>
        </p:nvSpPr>
        <p:spPr bwMode="black">
          <a:xfrm>
            <a:off x="293065" y="236417"/>
            <a:ext cx="7291702" cy="538995"/>
          </a:xfrm>
          <a:prstGeom prst="rect">
            <a:avLst/>
          </a:prstGeom>
          <a:noFill/>
          <a:ln w="12700">
            <a:noFill/>
            <a:miter lim="800000"/>
            <a:headEnd/>
            <a:tailEnd/>
          </a:ln>
          <a:effectLst/>
        </p:spPr>
        <p:txBody>
          <a:bodyPr vert="horz" wrap="square" lIns="0" tIns="0" rIns="0" bIns="0" numCol="1" anchor="ctr" anchorCtr="0" compatLnSpc="1">
            <a:prstTxWarp prst="textNoShape">
              <a:avLst/>
            </a:prstTxWarp>
          </a:bodyPr>
          <a:lstStyle>
            <a:lvl1pPr>
              <a:defRPr baseline="0"/>
            </a:lvl1pPr>
          </a:lstStyle>
          <a:p>
            <a:pPr lvl="0"/>
            <a:r>
              <a:rPr lang="en-US" dirty="0" smtClean="0"/>
              <a:t>Click To Edit Master Style</a:t>
            </a:r>
          </a:p>
        </p:txBody>
      </p:sp>
    </p:spTree>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1027"/>
          <p:cNvSpPr>
            <a:spLocks noGrp="1" noChangeArrowheads="1"/>
          </p:cNvSpPr>
          <p:nvPr>
            <p:ph type="title" hasCustomPrompt="1"/>
          </p:nvPr>
        </p:nvSpPr>
        <p:spPr bwMode="black">
          <a:xfrm>
            <a:off x="293064" y="236417"/>
            <a:ext cx="7291702" cy="538995"/>
          </a:xfrm>
          <a:prstGeom prst="rect">
            <a:avLst/>
          </a:prstGeom>
          <a:noFill/>
          <a:ln w="12700">
            <a:noFill/>
            <a:miter lim="800000"/>
            <a:headEnd/>
            <a:tailEnd/>
          </a:ln>
          <a:effectLst/>
        </p:spPr>
        <p:txBody>
          <a:bodyPr vert="horz" wrap="square" lIns="0" tIns="0" rIns="0" bIns="0" numCol="1" anchor="ctr" anchorCtr="0" compatLnSpc="1">
            <a:prstTxWarp prst="textNoShape">
              <a:avLst/>
            </a:prstTxWarp>
          </a:bodyPr>
          <a:lstStyle>
            <a:lvl1pPr>
              <a:defRPr baseline="0"/>
            </a:lvl1pPr>
          </a:lstStyle>
          <a:p>
            <a:pPr lvl="0"/>
            <a:r>
              <a:rPr lang="en-US" dirty="0" smtClean="0"/>
              <a:t>Click To Edit Master Style</a:t>
            </a:r>
          </a:p>
        </p:txBody>
      </p:sp>
    </p:spTree>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akeawa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effectLst/>
              </a:defRPr>
            </a:lvl1pPr>
          </a:lstStyle>
          <a:p>
            <a:r>
              <a:rPr lang="en-US" dirty="0" smtClean="0"/>
              <a:t>Click to edit Master title style</a:t>
            </a:r>
            <a:endParaRPr lang="en-US" dirty="0"/>
          </a:p>
        </p:txBody>
      </p:sp>
      <p:sp>
        <p:nvSpPr>
          <p:cNvPr id="8" name="Text Placeholder 7"/>
          <p:cNvSpPr>
            <a:spLocks noGrp="1"/>
          </p:cNvSpPr>
          <p:nvPr>
            <p:ph type="body" sz="quarter" idx="10" hasCustomPrompt="1"/>
          </p:nvPr>
        </p:nvSpPr>
        <p:spPr>
          <a:xfrm>
            <a:off x="599281" y="5813653"/>
            <a:ext cx="7945438" cy="594009"/>
          </a:xfrm>
          <a:solidFill>
            <a:srgbClr val="000066"/>
          </a:solidFill>
        </p:spPr>
        <p:txBody>
          <a:bodyPr lIns="91440" tIns="91440" rIns="91440" bIns="91440" anchor="ctr"/>
          <a:lstStyle>
            <a:lvl1pPr algn="ctr">
              <a:buNone/>
              <a:defRPr sz="2800" baseline="0">
                <a:solidFill>
                  <a:schemeClr val="bg1"/>
                </a:solidFill>
                <a:latin typeface="+mj-lt"/>
              </a:defRPr>
            </a:lvl1pPr>
          </a:lstStyle>
          <a:p>
            <a:pPr lvl="0"/>
            <a:r>
              <a:rPr lang="en-US" dirty="0" smtClean="0"/>
              <a:t>Takeaway message goes here</a:t>
            </a:r>
          </a:p>
        </p:txBody>
      </p:sp>
    </p:spTree>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Content, and Takeawa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effectLst/>
              </a:defRPr>
            </a:lvl1pPr>
          </a:lstStyle>
          <a:p>
            <a:r>
              <a:rPr lang="en-US" dirty="0" smtClean="0"/>
              <a:t>Click to edit Master title style</a:t>
            </a:r>
            <a:endParaRPr lang="en-US" dirty="0"/>
          </a:p>
        </p:txBody>
      </p:sp>
      <p:sp>
        <p:nvSpPr>
          <p:cNvPr id="4" name="Content Placeholder 2"/>
          <p:cNvSpPr>
            <a:spLocks noGrp="1"/>
          </p:cNvSpPr>
          <p:nvPr>
            <p:ph idx="1"/>
          </p:nvPr>
        </p:nvSpPr>
        <p:spPr>
          <a:xfrm>
            <a:off x="311150" y="1032339"/>
            <a:ext cx="8516938" cy="1531188"/>
          </a:xfrm>
        </p:spPr>
        <p:txBody>
          <a:bodyPr/>
          <a:lstStyle>
            <a:lvl1pPr>
              <a:lnSpc>
                <a:spcPct val="95000"/>
              </a:lnSpc>
              <a:spcBef>
                <a:spcPts val="600"/>
              </a:spcBef>
              <a:spcAft>
                <a:spcPts val="300"/>
              </a:spcAft>
              <a:defRPr/>
            </a:lvl1pPr>
            <a:lvl2pPr>
              <a:lnSpc>
                <a:spcPct val="95000"/>
              </a:lnSpc>
              <a:spcAft>
                <a:spcPts val="300"/>
              </a:spcAft>
              <a:defRPr/>
            </a:lvl2pPr>
            <a:lvl3pPr>
              <a:lnSpc>
                <a:spcPct val="95000"/>
              </a:lnSpc>
              <a:spcAft>
                <a:spcPts val="300"/>
              </a:spcAft>
              <a:defRPr/>
            </a:lvl3pPr>
            <a:lvl4pPr>
              <a:lnSpc>
                <a:spcPct val="95000"/>
              </a:lnSpc>
              <a:spcAft>
                <a:spcPts val="300"/>
              </a:spcAft>
              <a:defRPr/>
            </a:lvl4pPr>
            <a:lvl5pPr>
              <a:lnSpc>
                <a:spcPct val="95000"/>
              </a:lnSpc>
              <a:spcAft>
                <a:spcPts val="300"/>
              </a:spcAf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7"/>
          <p:cNvSpPr>
            <a:spLocks noGrp="1"/>
          </p:cNvSpPr>
          <p:nvPr>
            <p:ph type="body" sz="quarter" idx="10" hasCustomPrompt="1"/>
          </p:nvPr>
        </p:nvSpPr>
        <p:spPr>
          <a:xfrm>
            <a:off x="599281" y="5813653"/>
            <a:ext cx="7945438" cy="594009"/>
          </a:xfrm>
          <a:solidFill>
            <a:srgbClr val="000066"/>
          </a:solidFill>
        </p:spPr>
        <p:txBody>
          <a:bodyPr lIns="91440" tIns="91440" rIns="91440" bIns="91440" anchor="ctr"/>
          <a:lstStyle>
            <a:lvl1pPr algn="ctr">
              <a:buNone/>
              <a:defRPr sz="2800" baseline="0">
                <a:solidFill>
                  <a:schemeClr val="bg1"/>
                </a:solidFill>
                <a:latin typeface="+mj-lt"/>
              </a:defRPr>
            </a:lvl1pPr>
          </a:lstStyle>
          <a:p>
            <a:pPr lvl="0"/>
            <a:r>
              <a:rPr lang="en-US" dirty="0" smtClean="0"/>
              <a:t>Takeaway message goes here</a:t>
            </a:r>
          </a:p>
        </p:txBody>
      </p:sp>
    </p:spTree>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atu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p:nvPr userDrawn="1"/>
        </p:nvSpPr>
        <p:spPr bwMode="auto">
          <a:xfrm>
            <a:off x="129473" y="914400"/>
            <a:ext cx="8885054" cy="5729161"/>
          </a:xfrm>
          <a:prstGeom prst="rect">
            <a:avLst/>
          </a:prstGeom>
          <a:noFill/>
          <a:ln w="25400" cap="flat" cmpd="sng" algn="ctr">
            <a:solidFill>
              <a:srgbClr val="000000"/>
            </a:solidFill>
            <a:prstDash val="solid"/>
            <a:round/>
            <a:headEnd type="none" w="med" len="med"/>
            <a:tailEnd type="none" w="med" len="med"/>
          </a:ln>
          <a:effectLst/>
        </p:spPr>
        <p:txBody>
          <a:bodyPr rtlCol="0" anchor="ctr"/>
          <a:lstStyle/>
          <a:p>
            <a:pPr algn="ctr"/>
            <a:endParaRPr lang="en-US"/>
          </a:p>
        </p:txBody>
      </p:sp>
      <p:cxnSp>
        <p:nvCxnSpPr>
          <p:cNvPr id="4" name="Straight Connector 3"/>
          <p:cNvCxnSpPr>
            <a:stCxn id="3" idx="0"/>
            <a:endCxn id="3" idx="2"/>
          </p:cNvCxnSpPr>
          <p:nvPr userDrawn="1"/>
        </p:nvCxnSpPr>
        <p:spPr bwMode="auto">
          <a:xfrm>
            <a:off x="4572000" y="914400"/>
            <a:ext cx="0" cy="5729161"/>
          </a:xfrm>
          <a:prstGeom prst="line">
            <a:avLst/>
          </a:prstGeom>
          <a:solidFill>
            <a:schemeClr val="accent1"/>
          </a:solidFill>
          <a:ln w="25400" cap="flat" cmpd="sng" algn="ctr">
            <a:solidFill>
              <a:srgbClr val="000000"/>
            </a:solidFill>
            <a:prstDash val="solid"/>
            <a:round/>
            <a:headEnd type="none" w="med" len="med"/>
            <a:tailEnd type="none" w="med" len="med"/>
          </a:ln>
          <a:effectLst/>
        </p:spPr>
      </p:cxnSp>
      <p:cxnSp>
        <p:nvCxnSpPr>
          <p:cNvPr id="5" name="Straight Connector 4"/>
          <p:cNvCxnSpPr>
            <a:stCxn id="3" idx="1"/>
            <a:endCxn id="3" idx="3"/>
          </p:cNvCxnSpPr>
          <p:nvPr userDrawn="1"/>
        </p:nvCxnSpPr>
        <p:spPr bwMode="auto">
          <a:xfrm>
            <a:off x="129473" y="3778981"/>
            <a:ext cx="8885054" cy="0"/>
          </a:xfrm>
          <a:prstGeom prst="line">
            <a:avLst/>
          </a:prstGeom>
          <a:solidFill>
            <a:schemeClr val="accent1"/>
          </a:solidFill>
          <a:ln w="25400" cap="flat" cmpd="sng" algn="ctr">
            <a:solidFill>
              <a:srgbClr val="000000"/>
            </a:solidFill>
            <a:prstDash val="solid"/>
            <a:round/>
            <a:headEnd type="none" w="med" len="med"/>
            <a:tailEnd type="none" w="med" len="med"/>
          </a:ln>
          <a:effectLst/>
        </p:spPr>
      </p:cxnSp>
      <p:sp>
        <p:nvSpPr>
          <p:cNvPr id="6" name="Content Placeholder 2"/>
          <p:cNvSpPr>
            <a:spLocks noGrp="1"/>
          </p:cNvSpPr>
          <p:nvPr>
            <p:ph idx="1"/>
          </p:nvPr>
        </p:nvSpPr>
        <p:spPr>
          <a:xfrm>
            <a:off x="216131" y="1213658"/>
            <a:ext cx="4314305" cy="2543695"/>
          </a:xfrm>
        </p:spPr>
        <p:txBody>
          <a:bodyPr>
            <a:normAutofit/>
          </a:bodyPr>
          <a:lstStyle>
            <a:lvl1pPr marL="115888" indent="-115888">
              <a:lnSpc>
                <a:spcPct val="95000"/>
              </a:lnSpc>
              <a:spcBef>
                <a:spcPts val="300"/>
              </a:spcBef>
              <a:spcAft>
                <a:spcPts val="0"/>
              </a:spcAft>
              <a:defRPr sz="1400" b="0"/>
            </a:lvl1pPr>
            <a:lvl2pPr marL="341313" indent="-166688">
              <a:lnSpc>
                <a:spcPct val="95000"/>
              </a:lnSpc>
              <a:spcAft>
                <a:spcPts val="0"/>
              </a:spcAft>
              <a:defRPr sz="1200" b="0"/>
            </a:lvl2pPr>
            <a:lvl3pPr marL="631825" indent="-115888">
              <a:lnSpc>
                <a:spcPct val="95000"/>
              </a:lnSpc>
              <a:spcAft>
                <a:spcPts val="0"/>
              </a:spcAft>
              <a:defRPr sz="1100" b="0"/>
            </a:lvl3pPr>
            <a:lvl4pPr marL="798513" indent="-107950">
              <a:lnSpc>
                <a:spcPct val="95000"/>
              </a:lnSpc>
              <a:spcAft>
                <a:spcPts val="0"/>
              </a:spcAft>
              <a:defRPr sz="1000" b="0"/>
            </a:lvl4pPr>
            <a:lvl5pPr>
              <a:lnSpc>
                <a:spcPct val="95000"/>
              </a:lnSpc>
              <a:spcAft>
                <a:spcPts val="0"/>
              </a:spcAft>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13" name="Content Placeholder 2"/>
          <p:cNvSpPr>
            <a:spLocks noGrp="1"/>
          </p:cNvSpPr>
          <p:nvPr>
            <p:ph idx="16"/>
          </p:nvPr>
        </p:nvSpPr>
        <p:spPr>
          <a:xfrm>
            <a:off x="4657899" y="1213658"/>
            <a:ext cx="4303222" cy="2543695"/>
          </a:xfrm>
        </p:spPr>
        <p:txBody>
          <a:bodyPr>
            <a:normAutofit/>
          </a:bodyPr>
          <a:lstStyle>
            <a:lvl1pPr marL="115888" indent="-115888">
              <a:lnSpc>
                <a:spcPct val="95000"/>
              </a:lnSpc>
              <a:spcBef>
                <a:spcPts val="300"/>
              </a:spcBef>
              <a:spcAft>
                <a:spcPts val="0"/>
              </a:spcAft>
              <a:defRPr sz="1400" b="0"/>
            </a:lvl1pPr>
            <a:lvl2pPr marL="341313" indent="-166688">
              <a:lnSpc>
                <a:spcPct val="95000"/>
              </a:lnSpc>
              <a:spcAft>
                <a:spcPts val="0"/>
              </a:spcAft>
              <a:defRPr sz="1200" b="0"/>
            </a:lvl2pPr>
            <a:lvl3pPr marL="631825" indent="-115888">
              <a:lnSpc>
                <a:spcPct val="95000"/>
              </a:lnSpc>
              <a:spcAft>
                <a:spcPts val="0"/>
              </a:spcAft>
              <a:defRPr sz="1100" b="0"/>
            </a:lvl3pPr>
            <a:lvl4pPr marL="798513" indent="-107950">
              <a:lnSpc>
                <a:spcPct val="95000"/>
              </a:lnSpc>
              <a:spcAft>
                <a:spcPts val="0"/>
              </a:spcAft>
              <a:defRPr sz="1000" b="0"/>
            </a:lvl4pPr>
            <a:lvl5pPr>
              <a:lnSpc>
                <a:spcPct val="95000"/>
              </a:lnSpc>
              <a:spcAft>
                <a:spcPts val="0"/>
              </a:spcAft>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14" name="Content Placeholder 2"/>
          <p:cNvSpPr>
            <a:spLocks noGrp="1"/>
          </p:cNvSpPr>
          <p:nvPr>
            <p:ph idx="17"/>
          </p:nvPr>
        </p:nvSpPr>
        <p:spPr>
          <a:xfrm>
            <a:off x="4657899" y="4076006"/>
            <a:ext cx="4303222" cy="2543695"/>
          </a:xfrm>
        </p:spPr>
        <p:txBody>
          <a:bodyPr>
            <a:normAutofit/>
          </a:bodyPr>
          <a:lstStyle>
            <a:lvl1pPr marL="115888" indent="-115888">
              <a:lnSpc>
                <a:spcPct val="95000"/>
              </a:lnSpc>
              <a:spcBef>
                <a:spcPts val="300"/>
              </a:spcBef>
              <a:spcAft>
                <a:spcPts val="0"/>
              </a:spcAft>
              <a:defRPr sz="1400" b="0"/>
            </a:lvl1pPr>
            <a:lvl2pPr marL="341313" indent="-166688">
              <a:lnSpc>
                <a:spcPct val="95000"/>
              </a:lnSpc>
              <a:spcAft>
                <a:spcPts val="0"/>
              </a:spcAft>
              <a:defRPr sz="1200" b="0"/>
            </a:lvl2pPr>
            <a:lvl3pPr marL="631825" indent="-115888">
              <a:lnSpc>
                <a:spcPct val="95000"/>
              </a:lnSpc>
              <a:spcAft>
                <a:spcPts val="0"/>
              </a:spcAft>
              <a:defRPr sz="1100" b="0"/>
            </a:lvl3pPr>
            <a:lvl4pPr marL="798513" indent="-107950">
              <a:lnSpc>
                <a:spcPct val="95000"/>
              </a:lnSpc>
              <a:spcAft>
                <a:spcPts val="0"/>
              </a:spcAft>
              <a:defRPr sz="1000" b="0"/>
            </a:lvl4pPr>
            <a:lvl5pPr>
              <a:lnSpc>
                <a:spcPct val="95000"/>
              </a:lnSpc>
              <a:spcAft>
                <a:spcPts val="0"/>
              </a:spcAft>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15" name="TextBox 14"/>
          <p:cNvSpPr txBox="1"/>
          <p:nvPr userDrawn="1"/>
        </p:nvSpPr>
        <p:spPr>
          <a:xfrm>
            <a:off x="89366" y="875609"/>
            <a:ext cx="1951176" cy="338554"/>
          </a:xfrm>
          <a:prstGeom prst="rect">
            <a:avLst/>
          </a:prstGeom>
          <a:noFill/>
        </p:spPr>
        <p:txBody>
          <a:bodyPr wrap="none" lIns="91440" rtlCol="0">
            <a:spAutoFit/>
          </a:bodyPr>
          <a:lstStyle/>
          <a:p>
            <a:r>
              <a:rPr lang="en-US" sz="1600" b="1" u="sng" dirty="0" smtClean="0">
                <a:solidFill>
                  <a:srgbClr val="000000"/>
                </a:solidFill>
              </a:rPr>
              <a:t>Accomplishments</a:t>
            </a:r>
          </a:p>
        </p:txBody>
      </p:sp>
      <p:sp>
        <p:nvSpPr>
          <p:cNvPr id="16" name="TextBox 15"/>
          <p:cNvSpPr txBox="1"/>
          <p:nvPr userDrawn="1"/>
        </p:nvSpPr>
        <p:spPr>
          <a:xfrm>
            <a:off x="4529036" y="875609"/>
            <a:ext cx="822662" cy="338554"/>
          </a:xfrm>
          <a:prstGeom prst="rect">
            <a:avLst/>
          </a:prstGeom>
          <a:noFill/>
        </p:spPr>
        <p:txBody>
          <a:bodyPr wrap="none" lIns="91440" rtlCol="0">
            <a:spAutoFit/>
          </a:bodyPr>
          <a:lstStyle/>
          <a:p>
            <a:r>
              <a:rPr lang="en-US" sz="1600" b="1" u="sng" dirty="0" smtClean="0">
                <a:solidFill>
                  <a:srgbClr val="000000"/>
                </a:solidFill>
              </a:rPr>
              <a:t>Issues</a:t>
            </a:r>
          </a:p>
        </p:txBody>
      </p:sp>
      <p:sp>
        <p:nvSpPr>
          <p:cNvPr id="17" name="TextBox 16"/>
          <p:cNvSpPr txBox="1"/>
          <p:nvPr userDrawn="1"/>
        </p:nvSpPr>
        <p:spPr>
          <a:xfrm>
            <a:off x="4529036" y="3754582"/>
            <a:ext cx="1844544" cy="338554"/>
          </a:xfrm>
          <a:prstGeom prst="rect">
            <a:avLst/>
          </a:prstGeom>
          <a:noFill/>
        </p:spPr>
        <p:txBody>
          <a:bodyPr wrap="none" lIns="91440" rtlCol="0">
            <a:spAutoFit/>
          </a:bodyPr>
          <a:lstStyle/>
          <a:p>
            <a:r>
              <a:rPr lang="en-US" sz="1600" b="1" u="sng" dirty="0" smtClean="0">
                <a:solidFill>
                  <a:srgbClr val="000000"/>
                </a:solidFill>
              </a:rPr>
              <a:t>Near Term Focus</a:t>
            </a:r>
          </a:p>
        </p:txBody>
      </p:sp>
      <p:sp>
        <p:nvSpPr>
          <p:cNvPr id="18" name="TextBox 17"/>
          <p:cNvSpPr txBox="1"/>
          <p:nvPr userDrawn="1"/>
        </p:nvSpPr>
        <p:spPr>
          <a:xfrm>
            <a:off x="89366" y="3749039"/>
            <a:ext cx="1245854" cy="338554"/>
          </a:xfrm>
          <a:prstGeom prst="rect">
            <a:avLst/>
          </a:prstGeom>
          <a:noFill/>
        </p:spPr>
        <p:txBody>
          <a:bodyPr wrap="none" lIns="91440" rtlCol="0">
            <a:spAutoFit/>
          </a:bodyPr>
          <a:lstStyle/>
          <a:p>
            <a:r>
              <a:rPr lang="en-US" sz="1600" b="1" u="sng" dirty="0" smtClean="0">
                <a:solidFill>
                  <a:srgbClr val="000000"/>
                </a:solidFill>
              </a:rPr>
              <a:t>Milestones</a:t>
            </a:r>
          </a:p>
        </p:txBody>
      </p:sp>
      <p:sp>
        <p:nvSpPr>
          <p:cNvPr id="21" name="TextBox 20"/>
          <p:cNvSpPr txBox="1"/>
          <p:nvPr userDrawn="1"/>
        </p:nvSpPr>
        <p:spPr>
          <a:xfrm>
            <a:off x="113090" y="6413110"/>
            <a:ext cx="4477508" cy="215444"/>
          </a:xfrm>
          <a:prstGeom prst="rect">
            <a:avLst/>
          </a:prstGeom>
          <a:noFill/>
        </p:spPr>
        <p:txBody>
          <a:bodyPr wrap="none" lIns="91440" rtlCol="0">
            <a:spAutoFit/>
          </a:bodyPr>
          <a:lstStyle/>
          <a:p>
            <a:r>
              <a:rPr lang="en-US" sz="800" dirty="0" smtClean="0">
                <a:solidFill>
                  <a:srgbClr val="000000"/>
                </a:solidFill>
              </a:rPr>
              <a:t>Blue: complete – Green: on plan – Yellow: Off plan, no critical path impact – Red: Critical Path</a:t>
            </a:r>
            <a:endParaRPr lang="en-US" sz="700" dirty="0" smtClean="0">
              <a:solidFill>
                <a:srgbClr val="000000"/>
              </a:solidFill>
            </a:endParaRPr>
          </a:p>
        </p:txBody>
      </p:sp>
    </p:spTree>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ubsection Head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55677" y="2451111"/>
            <a:ext cx="7114528" cy="538995"/>
          </a:xfrm>
        </p:spPr>
        <p:txBody>
          <a:bodyPr/>
          <a:lstStyle>
            <a:lvl1pPr algn="ctr">
              <a:defRPr sz="3200"/>
            </a:lvl1pPr>
          </a:lstStyle>
          <a:p>
            <a:r>
              <a:rPr lang="en-US" dirty="0" smtClean="0"/>
              <a:t>Section # and/or Title</a:t>
            </a:r>
            <a:endParaRPr lang="en-US" dirty="0"/>
          </a:p>
        </p:txBody>
      </p:sp>
      <p:sp>
        <p:nvSpPr>
          <p:cNvPr id="3" name="Text Placeholder 39"/>
          <p:cNvSpPr>
            <a:spLocks noGrp="1"/>
          </p:cNvSpPr>
          <p:nvPr>
            <p:ph type="body" sz="quarter" idx="11" hasCustomPrompt="1"/>
          </p:nvPr>
        </p:nvSpPr>
        <p:spPr>
          <a:xfrm>
            <a:off x="1577131" y="3604956"/>
            <a:ext cx="5784504" cy="350865"/>
          </a:xfrm>
        </p:spPr>
        <p:txBody>
          <a:bodyPr/>
          <a:lstStyle>
            <a:lvl1pPr algn="ctr">
              <a:buFontTx/>
              <a:buNone/>
              <a:defRPr sz="2400">
                <a:solidFill>
                  <a:srgbClr val="000099"/>
                </a:solidFill>
                <a:effectLst/>
              </a:defRPr>
            </a:lvl1pPr>
            <a:lvl2pPr>
              <a:buFontTx/>
              <a:buNone/>
              <a:defRPr>
                <a:solidFill>
                  <a:srgbClr val="FFCC99"/>
                </a:solidFill>
              </a:defRPr>
            </a:lvl2pPr>
            <a:lvl3pPr>
              <a:buFontTx/>
              <a:buNone/>
              <a:defRPr>
                <a:solidFill>
                  <a:srgbClr val="FFCC99"/>
                </a:solidFill>
              </a:defRPr>
            </a:lvl3pPr>
            <a:lvl4pPr>
              <a:buFontTx/>
              <a:buNone/>
              <a:defRPr>
                <a:solidFill>
                  <a:srgbClr val="FFCC99"/>
                </a:solidFill>
              </a:defRPr>
            </a:lvl4pPr>
            <a:lvl5pPr>
              <a:buFontTx/>
              <a:buNone/>
              <a:defRPr>
                <a:solidFill>
                  <a:srgbClr val="FFCC99"/>
                </a:solidFill>
              </a:defRPr>
            </a:lvl5pPr>
          </a:lstStyle>
          <a:p>
            <a:pPr lvl="0"/>
            <a:r>
              <a:rPr lang="en-US" dirty="0" smtClean="0"/>
              <a:t>Name</a:t>
            </a:r>
          </a:p>
        </p:txBody>
      </p:sp>
      <p:sp>
        <p:nvSpPr>
          <p:cNvPr id="4" name="Text Placeholder 39"/>
          <p:cNvSpPr>
            <a:spLocks noGrp="1"/>
          </p:cNvSpPr>
          <p:nvPr>
            <p:ph type="body" sz="quarter" idx="12" hasCustomPrompt="1"/>
          </p:nvPr>
        </p:nvSpPr>
        <p:spPr>
          <a:xfrm>
            <a:off x="1577131" y="4259063"/>
            <a:ext cx="5784504" cy="350865"/>
          </a:xfrm>
        </p:spPr>
        <p:txBody>
          <a:bodyPr/>
          <a:lstStyle>
            <a:lvl1pPr algn="ctr">
              <a:buFontTx/>
              <a:buNone/>
              <a:defRPr sz="2400">
                <a:solidFill>
                  <a:srgbClr val="000099"/>
                </a:solidFill>
                <a:effectLst/>
              </a:defRPr>
            </a:lvl1pPr>
            <a:lvl2pPr>
              <a:buFontTx/>
              <a:buNone/>
              <a:defRPr>
                <a:solidFill>
                  <a:srgbClr val="FFCC99"/>
                </a:solidFill>
              </a:defRPr>
            </a:lvl2pPr>
            <a:lvl3pPr>
              <a:buFontTx/>
              <a:buNone/>
              <a:defRPr>
                <a:solidFill>
                  <a:srgbClr val="FFCC99"/>
                </a:solidFill>
              </a:defRPr>
            </a:lvl3pPr>
            <a:lvl4pPr>
              <a:buFontTx/>
              <a:buNone/>
              <a:defRPr>
                <a:solidFill>
                  <a:srgbClr val="FFCC99"/>
                </a:solidFill>
              </a:defRPr>
            </a:lvl4pPr>
            <a:lvl5pPr>
              <a:buFontTx/>
              <a:buNone/>
              <a:defRPr>
                <a:solidFill>
                  <a:srgbClr val="FFCC99"/>
                </a:solidFill>
              </a:defRPr>
            </a:lvl5pPr>
          </a:lstStyle>
          <a:p>
            <a:pPr lvl="0"/>
            <a:r>
              <a:rPr lang="en-US" dirty="0" smtClean="0"/>
              <a:t>Date</a:t>
            </a:r>
          </a:p>
        </p:txBody>
      </p:sp>
    </p:spTree>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dirty="0" smtClean="0">
                <a:solidFill>
                  <a:prstClr val="black">
                    <a:tint val="75000"/>
                  </a:prstClr>
                </a:solidFill>
              </a:rPr>
              <a:t>12/11/2012</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0984735D-DABE-4891-B3D7-A7AB29D6F287}" type="slidenum">
              <a:rPr lang="en-US" smtClean="0">
                <a:solidFill>
                  <a:prstClr val="black"/>
                </a:solidFill>
              </a:rPr>
              <a:pPr/>
              <a:t>‹#›</a:t>
            </a:fld>
            <a:endParaRPr lang="en-US" dirty="0">
              <a:solidFill>
                <a:prstClr val="black"/>
              </a:solidFill>
            </a:endParaRPr>
          </a:p>
        </p:txBody>
      </p:sp>
      <p:sp>
        <p:nvSpPr>
          <p:cNvPr id="43" name="Text Box 7"/>
          <p:cNvSpPr txBox="1">
            <a:spLocks noChangeArrowheads="1"/>
          </p:cNvSpPr>
          <p:nvPr userDrawn="1"/>
        </p:nvSpPr>
        <p:spPr bwMode="auto">
          <a:xfrm>
            <a:off x="2971800" y="0"/>
            <a:ext cx="3200400" cy="274638"/>
          </a:xfrm>
          <a:prstGeom prst="rect">
            <a:avLst/>
          </a:prstGeom>
          <a:noFill/>
          <a:ln w="9525">
            <a:noFill/>
            <a:miter lim="800000"/>
            <a:headEnd/>
            <a:tailEnd/>
          </a:ln>
          <a:effectLst/>
        </p:spPr>
        <p:txBody>
          <a:bodyPr>
            <a:spAutoFit/>
          </a:bodyPr>
          <a:lstStyle/>
          <a:p>
            <a:r>
              <a:rPr lang="en-US" b="1" dirty="0">
                <a:solidFill>
                  <a:prstClr val="white"/>
                </a:solidFill>
              </a:rPr>
              <a:t>Lockheed Martin Proprietary Information</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08579" name="Rectangle 1027"/>
          <p:cNvSpPr>
            <a:spLocks noGrp="1" noChangeArrowheads="1"/>
          </p:cNvSpPr>
          <p:nvPr>
            <p:ph type="title"/>
          </p:nvPr>
        </p:nvSpPr>
        <p:spPr bwMode="black">
          <a:xfrm>
            <a:off x="293064" y="236417"/>
            <a:ext cx="7291702" cy="538995"/>
          </a:xfrm>
          <a:prstGeom prst="rect">
            <a:avLst/>
          </a:prstGeom>
          <a:noFill/>
          <a:ln w="12700">
            <a:noFill/>
            <a:miter lim="800000"/>
            <a:headEnd/>
            <a:tailEnd/>
          </a:ln>
          <a:effectLst/>
        </p:spPr>
        <p:txBody>
          <a:bodyPr vert="horz" wrap="square" lIns="0" tIns="0" rIns="0" bIns="0" numCol="1" anchor="ctr" anchorCtr="0" compatLnSpc="1">
            <a:prstTxWarp prst="textNoShape">
              <a:avLst/>
            </a:prstTxWarp>
          </a:bodyPr>
          <a:lstStyle/>
          <a:p>
            <a:pPr lvl="0"/>
            <a:r>
              <a:rPr lang="en-US" dirty="0" smtClean="0"/>
              <a:t>Arial Bold 28 pt</a:t>
            </a:r>
          </a:p>
        </p:txBody>
      </p:sp>
      <p:sp>
        <p:nvSpPr>
          <p:cNvPr id="408580" name="Rectangle 1028"/>
          <p:cNvSpPr>
            <a:spLocks noGrp="1" noChangeArrowheads="1"/>
          </p:cNvSpPr>
          <p:nvPr>
            <p:ph type="body" idx="1"/>
          </p:nvPr>
        </p:nvSpPr>
        <p:spPr bwMode="auto">
          <a:xfrm>
            <a:off x="311150" y="1033464"/>
            <a:ext cx="8516938" cy="1805110"/>
          </a:xfrm>
          <a:prstGeom prst="rect">
            <a:avLst/>
          </a:prstGeom>
          <a:noFill/>
          <a:ln w="12700">
            <a:noFill/>
            <a:miter lim="800000"/>
            <a:headEnd/>
            <a:tailEnd/>
          </a:ln>
          <a:effectLst/>
        </p:spPr>
        <p:txBody>
          <a:bodyPr vert="horz" wrap="square" lIns="0" tIns="0" rIns="0" bIns="0" numCol="1" anchor="t" anchorCtr="0" compatLnSpc="1">
            <a:prstTxWarp prst="textNoShape">
              <a:avLst/>
            </a:prstTxWarp>
            <a:spAutoFit/>
          </a:bodyPr>
          <a:lstStyle/>
          <a:p>
            <a:pPr lvl="0"/>
            <a:r>
              <a:rPr lang="en-US" dirty="0" smtClean="0"/>
              <a:t>Arial Bold 20 pt</a:t>
            </a:r>
          </a:p>
          <a:p>
            <a:pPr lvl="1"/>
            <a:r>
              <a:rPr lang="en-US" dirty="0" smtClean="0"/>
              <a:t>Arial 18 pt</a:t>
            </a:r>
          </a:p>
          <a:p>
            <a:pPr lvl="2"/>
            <a:r>
              <a:rPr lang="en-US" dirty="0" smtClean="0"/>
              <a:t>Arial 16 pt</a:t>
            </a:r>
          </a:p>
          <a:p>
            <a:pPr lvl="3"/>
            <a:r>
              <a:rPr lang="en-US" dirty="0" smtClean="0"/>
              <a:t>Arial 14 pt</a:t>
            </a:r>
          </a:p>
          <a:p>
            <a:pPr lvl="4"/>
            <a:r>
              <a:rPr lang="en-US" sz="1400" dirty="0" smtClean="0"/>
              <a:t>Arial 14 pt</a:t>
            </a:r>
            <a:endParaRPr lang="en-US" dirty="0" smtClean="0"/>
          </a:p>
          <a:p>
            <a:pPr lvl="0"/>
            <a:endParaRPr lang="en-US" dirty="0" smtClean="0"/>
          </a:p>
        </p:txBody>
      </p:sp>
    </p:spTree>
  </p:cSld>
  <p:clrMap bg1="lt1" tx1="dk1" bg2="lt2" tx2="dk2" accent1="accent1" accent2="accent2" accent3="accent3" accent4="accent4" accent5="accent5" accent6="accent6" hlink="hlink" folHlink="folHlink"/>
  <p:sldLayoutIdLst>
    <p:sldLayoutId id="2147483921" r:id="rId1"/>
    <p:sldLayoutId id="2147483922" r:id="rId2"/>
    <p:sldLayoutId id="2147483925" r:id="rId3"/>
    <p:sldLayoutId id="2147483926" r:id="rId4"/>
    <p:sldLayoutId id="2147483927" r:id="rId5"/>
    <p:sldLayoutId id="2147483980" r:id="rId6"/>
  </p:sldLayoutIdLst>
  <p:transition xmlns:p14="http://schemas.microsoft.com/office/powerpoint/2010/main"/>
  <p:timing>
    <p:tnLst>
      <p:par>
        <p:cTn xmlns:p14="http://schemas.microsoft.com/office/powerpoint/2010/main" id="1" dur="indefinite" restart="never" nodeType="tmRoot"/>
      </p:par>
    </p:tnLst>
  </p:timing>
  <p:hf sldNum="0" hdr="0" dt="0"/>
  <p:txStyles>
    <p:titleStyle>
      <a:lvl1pPr algn="l" defTabSz="887413" rtl="0" eaLnBrk="0" fontAlgn="base" hangingPunct="0">
        <a:lnSpc>
          <a:spcPct val="90000"/>
        </a:lnSpc>
        <a:spcBef>
          <a:spcPct val="0"/>
        </a:spcBef>
        <a:spcAft>
          <a:spcPct val="0"/>
        </a:spcAft>
        <a:defRPr sz="2800" b="1" i="0">
          <a:solidFill>
            <a:srgbClr val="000099"/>
          </a:solidFill>
          <a:effectLst/>
          <a:latin typeface="+mj-lt"/>
          <a:ea typeface="+mj-ea"/>
          <a:cs typeface="+mj-cs"/>
        </a:defRPr>
      </a:lvl1pPr>
      <a:lvl2pPr algn="l" defTabSz="887413" rtl="0" eaLnBrk="0" fontAlgn="base" hangingPunct="0">
        <a:lnSpc>
          <a:spcPct val="85000"/>
        </a:lnSpc>
        <a:spcBef>
          <a:spcPct val="0"/>
        </a:spcBef>
        <a:spcAft>
          <a:spcPct val="0"/>
        </a:spcAft>
        <a:defRPr sz="2400" b="1" i="1">
          <a:solidFill>
            <a:srgbClr val="FFFFFF"/>
          </a:solidFill>
          <a:effectLst>
            <a:outerShdw blurRad="38100" dist="38100" dir="2700000" algn="tl">
              <a:srgbClr val="000000"/>
            </a:outerShdw>
          </a:effectLst>
          <a:latin typeface="Arial" charset="0"/>
        </a:defRPr>
      </a:lvl2pPr>
      <a:lvl3pPr algn="l" defTabSz="887413" rtl="0" eaLnBrk="0" fontAlgn="base" hangingPunct="0">
        <a:lnSpc>
          <a:spcPct val="85000"/>
        </a:lnSpc>
        <a:spcBef>
          <a:spcPct val="0"/>
        </a:spcBef>
        <a:spcAft>
          <a:spcPct val="0"/>
        </a:spcAft>
        <a:defRPr sz="2400" b="1" i="1">
          <a:solidFill>
            <a:srgbClr val="FFFFFF"/>
          </a:solidFill>
          <a:effectLst>
            <a:outerShdw blurRad="38100" dist="38100" dir="2700000" algn="tl">
              <a:srgbClr val="000000"/>
            </a:outerShdw>
          </a:effectLst>
          <a:latin typeface="Arial" charset="0"/>
        </a:defRPr>
      </a:lvl3pPr>
      <a:lvl4pPr algn="l" defTabSz="887413" rtl="0" eaLnBrk="0" fontAlgn="base" hangingPunct="0">
        <a:lnSpc>
          <a:spcPct val="85000"/>
        </a:lnSpc>
        <a:spcBef>
          <a:spcPct val="0"/>
        </a:spcBef>
        <a:spcAft>
          <a:spcPct val="0"/>
        </a:spcAft>
        <a:defRPr sz="2400" b="1" i="1">
          <a:solidFill>
            <a:srgbClr val="FFFFFF"/>
          </a:solidFill>
          <a:effectLst>
            <a:outerShdw blurRad="38100" dist="38100" dir="2700000" algn="tl">
              <a:srgbClr val="000000"/>
            </a:outerShdw>
          </a:effectLst>
          <a:latin typeface="Arial" charset="0"/>
        </a:defRPr>
      </a:lvl4pPr>
      <a:lvl5pPr algn="l" defTabSz="887413" rtl="0" eaLnBrk="0" fontAlgn="base" hangingPunct="0">
        <a:lnSpc>
          <a:spcPct val="85000"/>
        </a:lnSpc>
        <a:spcBef>
          <a:spcPct val="0"/>
        </a:spcBef>
        <a:spcAft>
          <a:spcPct val="0"/>
        </a:spcAft>
        <a:defRPr sz="2400" b="1" i="1">
          <a:solidFill>
            <a:srgbClr val="FFFFFF"/>
          </a:solidFill>
          <a:effectLst>
            <a:outerShdw blurRad="38100" dist="38100" dir="2700000" algn="tl">
              <a:srgbClr val="000000"/>
            </a:outerShdw>
          </a:effectLst>
          <a:latin typeface="Arial" charset="0"/>
        </a:defRPr>
      </a:lvl5pPr>
      <a:lvl6pPr marL="457200" algn="l" defTabSz="887413" rtl="0" eaLnBrk="0" fontAlgn="base" hangingPunct="0">
        <a:lnSpc>
          <a:spcPct val="85000"/>
        </a:lnSpc>
        <a:spcBef>
          <a:spcPct val="0"/>
        </a:spcBef>
        <a:spcAft>
          <a:spcPct val="0"/>
        </a:spcAft>
        <a:defRPr sz="2400" b="1" i="1">
          <a:solidFill>
            <a:srgbClr val="FFFFFF"/>
          </a:solidFill>
          <a:effectLst>
            <a:outerShdw blurRad="38100" dist="38100" dir="2700000" algn="tl">
              <a:srgbClr val="000000"/>
            </a:outerShdw>
          </a:effectLst>
          <a:latin typeface="Arial" charset="0"/>
        </a:defRPr>
      </a:lvl6pPr>
      <a:lvl7pPr marL="914400" algn="l" defTabSz="887413" rtl="0" eaLnBrk="0" fontAlgn="base" hangingPunct="0">
        <a:lnSpc>
          <a:spcPct val="85000"/>
        </a:lnSpc>
        <a:spcBef>
          <a:spcPct val="0"/>
        </a:spcBef>
        <a:spcAft>
          <a:spcPct val="0"/>
        </a:spcAft>
        <a:defRPr sz="2400" b="1" i="1">
          <a:solidFill>
            <a:srgbClr val="FFFFFF"/>
          </a:solidFill>
          <a:effectLst>
            <a:outerShdw blurRad="38100" dist="38100" dir="2700000" algn="tl">
              <a:srgbClr val="000000"/>
            </a:outerShdw>
          </a:effectLst>
          <a:latin typeface="Arial" charset="0"/>
        </a:defRPr>
      </a:lvl7pPr>
      <a:lvl8pPr marL="1371600" algn="l" defTabSz="887413" rtl="0" eaLnBrk="0" fontAlgn="base" hangingPunct="0">
        <a:lnSpc>
          <a:spcPct val="85000"/>
        </a:lnSpc>
        <a:spcBef>
          <a:spcPct val="0"/>
        </a:spcBef>
        <a:spcAft>
          <a:spcPct val="0"/>
        </a:spcAft>
        <a:defRPr sz="2400" b="1" i="1">
          <a:solidFill>
            <a:srgbClr val="FFFFFF"/>
          </a:solidFill>
          <a:effectLst>
            <a:outerShdw blurRad="38100" dist="38100" dir="2700000" algn="tl">
              <a:srgbClr val="000000"/>
            </a:outerShdw>
          </a:effectLst>
          <a:latin typeface="Arial" charset="0"/>
        </a:defRPr>
      </a:lvl8pPr>
      <a:lvl9pPr marL="1828800" algn="l" defTabSz="887413" rtl="0" eaLnBrk="0" fontAlgn="base" hangingPunct="0">
        <a:lnSpc>
          <a:spcPct val="85000"/>
        </a:lnSpc>
        <a:spcBef>
          <a:spcPct val="0"/>
        </a:spcBef>
        <a:spcAft>
          <a:spcPct val="0"/>
        </a:spcAft>
        <a:defRPr sz="2400" b="1" i="1">
          <a:solidFill>
            <a:srgbClr val="FFFFFF"/>
          </a:solidFill>
          <a:effectLst>
            <a:outerShdw blurRad="38100" dist="38100" dir="2700000" algn="tl">
              <a:srgbClr val="000000"/>
            </a:outerShdw>
          </a:effectLst>
          <a:latin typeface="Arial" charset="0"/>
        </a:defRPr>
      </a:lvl9pPr>
    </p:titleStyle>
    <p:bodyStyle>
      <a:lvl1pPr marL="228600" indent="-228600" algn="l" defTabSz="887413" rtl="0" eaLnBrk="0" fontAlgn="base" hangingPunct="0">
        <a:lnSpc>
          <a:spcPct val="95000"/>
        </a:lnSpc>
        <a:spcBef>
          <a:spcPts val="900"/>
        </a:spcBef>
        <a:spcAft>
          <a:spcPts val="300"/>
        </a:spcAft>
        <a:buClr>
          <a:srgbClr val="000000"/>
        </a:buClr>
        <a:buSzPct val="125000"/>
        <a:buChar char="•"/>
        <a:defRPr sz="2000" b="1">
          <a:solidFill>
            <a:srgbClr val="000000"/>
          </a:solidFill>
          <a:effectLst/>
          <a:latin typeface="+mn-lt"/>
          <a:ea typeface="+mn-ea"/>
          <a:cs typeface="+mn-cs"/>
        </a:defRPr>
      </a:lvl1pPr>
      <a:lvl2pPr marL="633413" indent="-290513" algn="l" defTabSz="887413" rtl="0" eaLnBrk="0" fontAlgn="base" hangingPunct="0">
        <a:lnSpc>
          <a:spcPct val="95000"/>
        </a:lnSpc>
        <a:spcBef>
          <a:spcPts val="0"/>
        </a:spcBef>
        <a:spcAft>
          <a:spcPts val="300"/>
        </a:spcAft>
        <a:buClr>
          <a:srgbClr val="000000"/>
        </a:buClr>
        <a:buSzPct val="125000"/>
        <a:buChar char="–"/>
        <a:defRPr sz="1800" b="1">
          <a:solidFill>
            <a:srgbClr val="000000"/>
          </a:solidFill>
          <a:effectLst/>
          <a:latin typeface="+mn-lt"/>
        </a:defRPr>
      </a:lvl2pPr>
      <a:lvl3pPr marL="914400" indent="-166688" algn="l" defTabSz="887413" rtl="0" eaLnBrk="0" fontAlgn="base" hangingPunct="0">
        <a:lnSpc>
          <a:spcPct val="95000"/>
        </a:lnSpc>
        <a:spcBef>
          <a:spcPts val="0"/>
        </a:spcBef>
        <a:spcAft>
          <a:spcPts val="300"/>
        </a:spcAft>
        <a:buClr>
          <a:srgbClr val="000000"/>
        </a:buClr>
        <a:buSzPct val="125000"/>
        <a:buChar char="•"/>
        <a:defRPr sz="1600" b="1">
          <a:solidFill>
            <a:srgbClr val="000000"/>
          </a:solidFill>
          <a:effectLst/>
          <a:latin typeface="+mn-lt"/>
        </a:defRPr>
      </a:lvl3pPr>
      <a:lvl4pPr marL="1319213" indent="-176213" algn="l" defTabSz="887413" rtl="0" eaLnBrk="0" fontAlgn="base" hangingPunct="0">
        <a:lnSpc>
          <a:spcPct val="95000"/>
        </a:lnSpc>
        <a:spcBef>
          <a:spcPts val="0"/>
        </a:spcBef>
        <a:spcAft>
          <a:spcPts val="300"/>
        </a:spcAft>
        <a:buClr>
          <a:srgbClr val="000000"/>
        </a:buClr>
        <a:buSzPct val="125000"/>
        <a:buFont typeface="Arial" pitchFamily="34" charset="0"/>
        <a:buChar char="-"/>
        <a:defRPr sz="1400" b="1">
          <a:solidFill>
            <a:srgbClr val="000000"/>
          </a:solidFill>
          <a:effectLst/>
          <a:latin typeface="+mn-lt"/>
        </a:defRPr>
      </a:lvl4pPr>
      <a:lvl5pPr marL="1776413" indent="-176213" algn="l" defTabSz="887413" rtl="0" eaLnBrk="0" fontAlgn="base" hangingPunct="0">
        <a:spcBef>
          <a:spcPts val="0"/>
        </a:spcBef>
        <a:spcAft>
          <a:spcPts val="300"/>
        </a:spcAft>
        <a:buClr>
          <a:srgbClr val="000000"/>
        </a:buClr>
        <a:buChar char="»"/>
        <a:defRPr sz="1400" baseline="0">
          <a:solidFill>
            <a:schemeClr val="tx1"/>
          </a:solidFill>
          <a:latin typeface="+mn-lt"/>
        </a:defRPr>
      </a:lvl5pPr>
      <a:lvl6pPr marL="2451100" indent="-222250" algn="l" defTabSz="887413" rtl="0" eaLnBrk="0" fontAlgn="base" hangingPunct="0">
        <a:spcBef>
          <a:spcPct val="20000"/>
        </a:spcBef>
        <a:spcAft>
          <a:spcPct val="0"/>
        </a:spcAft>
        <a:buChar char="»"/>
        <a:defRPr sz="2000">
          <a:solidFill>
            <a:schemeClr val="tx1"/>
          </a:solidFill>
          <a:latin typeface="Times" pitchFamily="18" charset="0"/>
        </a:defRPr>
      </a:lvl6pPr>
      <a:lvl7pPr marL="2908300" indent="-222250" algn="l" defTabSz="887413" rtl="0" eaLnBrk="0" fontAlgn="base" hangingPunct="0">
        <a:spcBef>
          <a:spcPct val="20000"/>
        </a:spcBef>
        <a:spcAft>
          <a:spcPct val="0"/>
        </a:spcAft>
        <a:buChar char="»"/>
        <a:defRPr sz="2000">
          <a:solidFill>
            <a:schemeClr val="tx1"/>
          </a:solidFill>
          <a:latin typeface="Times" pitchFamily="18" charset="0"/>
        </a:defRPr>
      </a:lvl7pPr>
      <a:lvl8pPr marL="3365500" indent="-222250" algn="l" defTabSz="887413" rtl="0" eaLnBrk="0" fontAlgn="base" hangingPunct="0">
        <a:spcBef>
          <a:spcPct val="20000"/>
        </a:spcBef>
        <a:spcAft>
          <a:spcPct val="0"/>
        </a:spcAft>
        <a:buChar char="»"/>
        <a:defRPr sz="2000">
          <a:solidFill>
            <a:schemeClr val="tx1"/>
          </a:solidFill>
          <a:latin typeface="Times" pitchFamily="18" charset="0"/>
        </a:defRPr>
      </a:lvl8pPr>
      <a:lvl9pPr marL="3822700" indent="-222250" algn="l" defTabSz="887413" rtl="0" eaLnBrk="0" fontAlgn="base" hangingPunct="0">
        <a:spcBef>
          <a:spcPct val="20000"/>
        </a:spcBef>
        <a:spcAft>
          <a:spcPct val="0"/>
        </a:spcAft>
        <a:buChar char="»"/>
        <a:defRPr sz="2000">
          <a:solidFill>
            <a:schemeClr val="tx1"/>
          </a:solidFill>
          <a:latin typeface="Times"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563562"/>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914400"/>
            <a:ext cx="8229600" cy="54102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smtClean="0">
                <a:solidFill>
                  <a:prstClr val="black">
                    <a:tint val="75000"/>
                  </a:prstClr>
                </a:solidFill>
              </a:rPr>
              <a:t>12/11/2012</a:t>
            </a:r>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2EE5FC-D0D5-4394-B59E-77D2D587AD7F}" type="slidenum">
              <a:rPr lang="en-US" smtClean="0">
                <a:solidFill>
                  <a:prstClr val="black">
                    <a:tint val="75000"/>
                  </a:prstClr>
                </a:solidFill>
              </a:rPr>
              <a:pPr/>
              <a:t>‹#›</a:t>
            </a:fld>
            <a:fld id="{0984735D-DABE-4891-B3D7-A7AB29D6F287}" type="slidenum">
              <a:rPr lang="en-US" smtClean="0">
                <a:solidFill>
                  <a:prstClr val="black">
                    <a:tint val="75000"/>
                  </a:prstClr>
                </a:solidFill>
              </a:rPr>
              <a:pPr/>
              <a:t>‹#›</a:t>
            </a:fld>
            <a:endParaRPr 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996" r:id="rId1"/>
  </p:sldLayoutIdLst>
  <p:hf hdr="0"/>
  <p:txStyles>
    <p:titleStyle>
      <a:lvl1pPr algn="ctr" defTabSz="914400" rtl="0" eaLnBrk="1" latinLnBrk="0" hangingPunct="1">
        <a:spcBef>
          <a:spcPct val="0"/>
        </a:spcBef>
        <a:buNone/>
        <a:defRPr sz="32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oleObject" Target="../embeddings/oleObject12.bin"/><Relationship Id="rId5" Type="http://schemas.openxmlformats.org/officeDocument/2006/relationships/image" Target="../media/image19.emf"/><Relationship Id="rId6" Type="http://schemas.openxmlformats.org/officeDocument/2006/relationships/oleObject" Target="../embeddings/oleObject13.bin"/><Relationship Id="rId7" Type="http://schemas.openxmlformats.org/officeDocument/2006/relationships/image" Target="../media/image20.emf"/><Relationship Id="rId8" Type="http://schemas.openxmlformats.org/officeDocument/2006/relationships/oleObject" Target="../embeddings/oleObject14.bin"/><Relationship Id="rId9" Type="http://schemas.openxmlformats.org/officeDocument/2006/relationships/image" Target="../media/image21.e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gif"/><Relationship Id="rId4" Type="http://schemas.openxmlformats.org/officeDocument/2006/relationships/image" Target="../media/image24.gif"/><Relationship Id="rId5" Type="http://schemas.openxmlformats.org/officeDocument/2006/relationships/image" Target="../media/image25.jpeg"/><Relationship Id="rId6" Type="http://schemas.openxmlformats.org/officeDocument/2006/relationships/oleObject" Target="../embeddings/oleObject15.bin"/><Relationship Id="rId7" Type="http://schemas.openxmlformats.org/officeDocument/2006/relationships/image" Target="../media/image22.emf"/><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eg"/><Relationship Id="rId3"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6.bin"/><Relationship Id="rId4" Type="http://schemas.openxmlformats.org/officeDocument/2006/relationships/image" Target="../media/image30.emf"/><Relationship Id="rId5" Type="http://schemas.openxmlformats.org/officeDocument/2006/relationships/oleObject" Target="../embeddings/oleObject17.bin"/><Relationship Id="rId6" Type="http://schemas.openxmlformats.org/officeDocument/2006/relationships/image" Target="../media/image31.emf"/><Relationship Id="rId7" Type="http://schemas.openxmlformats.org/officeDocument/2006/relationships/oleObject" Target="../embeddings/oleObject18.bin"/><Relationship Id="rId8" Type="http://schemas.openxmlformats.org/officeDocument/2006/relationships/image" Target="../media/image32.emf"/><Relationship Id="rId9" Type="http://schemas.openxmlformats.org/officeDocument/2006/relationships/oleObject" Target="../embeddings/oleObject19.bin"/><Relationship Id="rId10" Type="http://schemas.openxmlformats.org/officeDocument/2006/relationships/image" Target="../media/image33.emf"/><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oleObject" Target="../embeddings/oleObject20.bin"/><Relationship Id="rId5" Type="http://schemas.openxmlformats.org/officeDocument/2006/relationships/image" Target="../media/image36.emf"/><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1.bin"/><Relationship Id="rId4" Type="http://schemas.openxmlformats.org/officeDocument/2006/relationships/image" Target="../media/image42.emf"/><Relationship Id="rId5" Type="http://schemas.openxmlformats.org/officeDocument/2006/relationships/oleObject" Target="../embeddings/oleObject22.bin"/><Relationship Id="rId6" Type="http://schemas.openxmlformats.org/officeDocument/2006/relationships/image" Target="../media/image43.emf"/><Relationship Id="rId7" Type="http://schemas.openxmlformats.org/officeDocument/2006/relationships/oleObject" Target="../embeddings/oleObject23.bin"/><Relationship Id="rId8" Type="http://schemas.openxmlformats.org/officeDocument/2006/relationships/image" Target="../media/image44.emf"/><Relationship Id="rId1" Type="http://schemas.openxmlformats.org/officeDocument/2006/relationships/vmlDrawing" Target="../drawings/vmlDrawing11.v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oleObject" Target="../embeddings/oleObject1.bin"/><Relationship Id="rId5" Type="http://schemas.openxmlformats.org/officeDocument/2006/relationships/image" Target="../media/image1.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3.emf"/><Relationship Id="rId5" Type="http://schemas.openxmlformats.org/officeDocument/2006/relationships/image" Target="../media/image5.png"/><Relationship Id="rId6" Type="http://schemas.openxmlformats.org/officeDocument/2006/relationships/oleObject" Target="../embeddings/oleObject3.bin"/><Relationship Id="rId7" Type="http://schemas.openxmlformats.org/officeDocument/2006/relationships/image" Target="../media/image4.emf"/><Relationship Id="rId8" Type="http://schemas.openxmlformats.org/officeDocument/2006/relationships/oleObject" Target="../embeddings/oleObject4.bin"/><Relationship Id="rId9" Type="http://schemas.openxmlformats.org/officeDocument/2006/relationships/image" Target="../media/image1.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oleObject" Target="../embeddings/oleObject5.bin"/><Relationship Id="rId5" Type="http://schemas.openxmlformats.org/officeDocument/2006/relationships/image" Target="../media/image6.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oleObject" Target="../embeddings/oleObject6.bin"/><Relationship Id="rId5" Type="http://schemas.openxmlformats.org/officeDocument/2006/relationships/image" Target="../media/image7.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7.bin"/><Relationship Id="rId4" Type="http://schemas.openxmlformats.org/officeDocument/2006/relationships/image" Target="../media/image9.emf"/><Relationship Id="rId5" Type="http://schemas.openxmlformats.org/officeDocument/2006/relationships/oleObject" Target="../embeddings/oleObject8.bin"/><Relationship Id="rId6" Type="http://schemas.openxmlformats.org/officeDocument/2006/relationships/image" Target="../media/image10.emf"/><Relationship Id="rId7" Type="http://schemas.openxmlformats.org/officeDocument/2006/relationships/oleObject" Target="../embeddings/oleObject9.bin"/><Relationship Id="rId8" Type="http://schemas.openxmlformats.org/officeDocument/2006/relationships/image" Target="../media/image11.emf"/><Relationship Id="rId9" Type="http://schemas.openxmlformats.org/officeDocument/2006/relationships/oleObject" Target="../embeddings/oleObject10.bin"/><Relationship Id="rId10" Type="http://schemas.openxmlformats.org/officeDocument/2006/relationships/image" Target="../media/image12.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1.bin"/><Relationship Id="rId4" Type="http://schemas.openxmlformats.org/officeDocument/2006/relationships/image" Target="../media/image13.emf"/><Relationship Id="rId5" Type="http://schemas.openxmlformats.org/officeDocument/2006/relationships/image" Target="../media/image14.png"/><Relationship Id="rId6" Type="http://schemas.openxmlformats.org/officeDocument/2006/relationships/image" Target="../media/image15.png"/><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0725" y="1536071"/>
            <a:ext cx="6222550" cy="882639"/>
          </a:xfrm>
        </p:spPr>
        <p:txBody>
          <a:bodyPr/>
          <a:lstStyle/>
          <a:p>
            <a:pPr lvl="0"/>
            <a:r>
              <a:rPr lang="en-US" dirty="0" smtClean="0"/>
              <a:t>OPTI/ASTR 528</a:t>
            </a:r>
            <a:br>
              <a:rPr lang="en-US" dirty="0" smtClean="0"/>
            </a:br>
            <a:r>
              <a:rPr lang="en-US" sz="2000" dirty="0" smtClean="0"/>
              <a:t>Lecture 9</a:t>
            </a:r>
            <a:endParaRPr lang="en-US" sz="2000" dirty="0"/>
          </a:p>
        </p:txBody>
      </p:sp>
      <p:sp>
        <p:nvSpPr>
          <p:cNvPr id="3" name="Text Placeholder 2"/>
          <p:cNvSpPr>
            <a:spLocks noGrp="1"/>
          </p:cNvSpPr>
          <p:nvPr>
            <p:ph type="body" sz="quarter" idx="11"/>
          </p:nvPr>
        </p:nvSpPr>
        <p:spPr>
          <a:xfrm>
            <a:off x="603250" y="3604956"/>
            <a:ext cx="7858125" cy="1158009"/>
          </a:xfrm>
        </p:spPr>
        <p:txBody>
          <a:bodyPr/>
          <a:lstStyle/>
          <a:p>
            <a:r>
              <a:rPr lang="en-US" sz="2000" dirty="0" smtClean="0"/>
              <a:t>Atmospheric turbulence: effects on the image</a:t>
            </a:r>
          </a:p>
          <a:p>
            <a:r>
              <a:rPr lang="en-US" sz="2000" dirty="0" smtClean="0"/>
              <a:t>(What happened to the light on the way to my focal plane???)</a:t>
            </a:r>
            <a:endParaRPr lang="en-US" sz="2000" dirty="0"/>
          </a:p>
          <a:p>
            <a:endParaRPr lang="en-US" sz="1800" dirty="0"/>
          </a:p>
        </p:txBody>
      </p:sp>
      <p:sp>
        <p:nvSpPr>
          <p:cNvPr id="4" name="Text Placeholder 3"/>
          <p:cNvSpPr>
            <a:spLocks noGrp="1"/>
          </p:cNvSpPr>
          <p:nvPr>
            <p:ph type="body" sz="quarter" idx="12"/>
          </p:nvPr>
        </p:nvSpPr>
        <p:spPr>
          <a:xfrm>
            <a:off x="1577131" y="5184356"/>
            <a:ext cx="5784504" cy="565026"/>
          </a:xfrm>
        </p:spPr>
        <p:txBody>
          <a:bodyPr/>
          <a:lstStyle/>
          <a:p>
            <a:r>
              <a:rPr lang="en-US" sz="1400" dirty="0" smtClean="0"/>
              <a:t>Michael Hart</a:t>
            </a:r>
          </a:p>
          <a:p>
            <a:r>
              <a:rPr lang="en-US" sz="1400" dirty="0" smtClean="0"/>
              <a:t>Feb 12, 2015</a:t>
            </a:r>
            <a:endParaRPr lang="en-US" sz="14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3"/>
          <p:cNvSpPr txBox="1">
            <a:spLocks/>
          </p:cNvSpPr>
          <p:nvPr/>
        </p:nvSpPr>
        <p:spPr>
          <a:xfrm>
            <a:off x="398462" y="999067"/>
            <a:ext cx="6510338" cy="5695647"/>
          </a:xfrm>
          <a:prstGeom prst="rect">
            <a:avLst/>
          </a:prstGeom>
        </p:spPr>
        <p:txBody>
          <a:bodyPr/>
          <a:lstStyle>
            <a:lvl1pPr marL="228600" indent="-228600" algn="l" defTabSz="887413" rtl="0" eaLnBrk="0" fontAlgn="base" hangingPunct="0">
              <a:lnSpc>
                <a:spcPct val="95000"/>
              </a:lnSpc>
              <a:spcBef>
                <a:spcPts val="900"/>
              </a:spcBef>
              <a:spcAft>
                <a:spcPts val="300"/>
              </a:spcAft>
              <a:buClr>
                <a:srgbClr val="000000"/>
              </a:buClr>
              <a:buSzPct val="125000"/>
              <a:buChar char="•"/>
              <a:defRPr sz="2000" b="1">
                <a:solidFill>
                  <a:srgbClr val="000000"/>
                </a:solidFill>
                <a:effectLst/>
                <a:latin typeface="+mn-lt"/>
                <a:ea typeface="+mn-ea"/>
                <a:cs typeface="+mn-cs"/>
              </a:defRPr>
            </a:lvl1pPr>
            <a:lvl2pPr marL="633413" indent="-290513" algn="l" defTabSz="887413" rtl="0" eaLnBrk="0" fontAlgn="base" hangingPunct="0">
              <a:lnSpc>
                <a:spcPct val="95000"/>
              </a:lnSpc>
              <a:spcBef>
                <a:spcPts val="0"/>
              </a:spcBef>
              <a:spcAft>
                <a:spcPts val="300"/>
              </a:spcAft>
              <a:buClr>
                <a:srgbClr val="000000"/>
              </a:buClr>
              <a:buSzPct val="125000"/>
              <a:buChar char="–"/>
              <a:defRPr sz="1800" b="1">
                <a:solidFill>
                  <a:srgbClr val="000000"/>
                </a:solidFill>
                <a:effectLst/>
                <a:latin typeface="+mn-lt"/>
              </a:defRPr>
            </a:lvl2pPr>
            <a:lvl3pPr marL="914400" indent="-166688" algn="l" defTabSz="887413" rtl="0" eaLnBrk="0" fontAlgn="base" hangingPunct="0">
              <a:lnSpc>
                <a:spcPct val="95000"/>
              </a:lnSpc>
              <a:spcBef>
                <a:spcPts val="0"/>
              </a:spcBef>
              <a:spcAft>
                <a:spcPts val="300"/>
              </a:spcAft>
              <a:buClr>
                <a:srgbClr val="000000"/>
              </a:buClr>
              <a:buSzPct val="125000"/>
              <a:buChar char="•"/>
              <a:defRPr sz="1600" b="1">
                <a:solidFill>
                  <a:srgbClr val="000000"/>
                </a:solidFill>
                <a:effectLst/>
                <a:latin typeface="+mn-lt"/>
              </a:defRPr>
            </a:lvl3pPr>
            <a:lvl4pPr marL="1319213" indent="-176213" algn="l" defTabSz="887413" rtl="0" eaLnBrk="0" fontAlgn="base" hangingPunct="0">
              <a:lnSpc>
                <a:spcPct val="95000"/>
              </a:lnSpc>
              <a:spcBef>
                <a:spcPts val="0"/>
              </a:spcBef>
              <a:spcAft>
                <a:spcPts val="300"/>
              </a:spcAft>
              <a:buClr>
                <a:srgbClr val="000000"/>
              </a:buClr>
              <a:buSzPct val="125000"/>
              <a:buFont typeface="Arial" pitchFamily="34" charset="0"/>
              <a:buChar char="-"/>
              <a:defRPr sz="1400" b="1">
                <a:solidFill>
                  <a:srgbClr val="000000"/>
                </a:solidFill>
                <a:effectLst/>
                <a:latin typeface="+mn-lt"/>
              </a:defRPr>
            </a:lvl4pPr>
            <a:lvl5pPr marL="1776413" indent="-176213" algn="l" defTabSz="887413" rtl="0" eaLnBrk="0" fontAlgn="base" hangingPunct="0">
              <a:spcBef>
                <a:spcPts val="0"/>
              </a:spcBef>
              <a:spcAft>
                <a:spcPts val="300"/>
              </a:spcAft>
              <a:buClr>
                <a:srgbClr val="000000"/>
              </a:buClr>
              <a:buChar char="»"/>
              <a:defRPr sz="1400" baseline="0">
                <a:solidFill>
                  <a:schemeClr val="tx1"/>
                </a:solidFill>
                <a:latin typeface="+mn-lt"/>
              </a:defRPr>
            </a:lvl5pPr>
            <a:lvl6pPr marL="2451100" indent="-222250" algn="l" defTabSz="887413" rtl="0" eaLnBrk="0" fontAlgn="base" hangingPunct="0">
              <a:spcBef>
                <a:spcPct val="20000"/>
              </a:spcBef>
              <a:spcAft>
                <a:spcPct val="0"/>
              </a:spcAft>
              <a:buChar char="»"/>
              <a:defRPr sz="2000">
                <a:solidFill>
                  <a:schemeClr val="tx1"/>
                </a:solidFill>
                <a:latin typeface="Times" pitchFamily="18" charset="0"/>
              </a:defRPr>
            </a:lvl6pPr>
            <a:lvl7pPr marL="2908300" indent="-222250" algn="l" defTabSz="887413" rtl="0" eaLnBrk="0" fontAlgn="base" hangingPunct="0">
              <a:spcBef>
                <a:spcPct val="20000"/>
              </a:spcBef>
              <a:spcAft>
                <a:spcPct val="0"/>
              </a:spcAft>
              <a:buChar char="»"/>
              <a:defRPr sz="2000">
                <a:solidFill>
                  <a:schemeClr val="tx1"/>
                </a:solidFill>
                <a:latin typeface="Times" pitchFamily="18" charset="0"/>
              </a:defRPr>
            </a:lvl7pPr>
            <a:lvl8pPr marL="3365500" indent="-222250" algn="l" defTabSz="887413" rtl="0" eaLnBrk="0" fontAlgn="base" hangingPunct="0">
              <a:spcBef>
                <a:spcPct val="20000"/>
              </a:spcBef>
              <a:spcAft>
                <a:spcPct val="0"/>
              </a:spcAft>
              <a:buChar char="»"/>
              <a:defRPr sz="2000">
                <a:solidFill>
                  <a:schemeClr val="tx1"/>
                </a:solidFill>
                <a:latin typeface="Times" pitchFamily="18" charset="0"/>
              </a:defRPr>
            </a:lvl8pPr>
            <a:lvl9pPr marL="3822700" indent="-222250" algn="l" defTabSz="887413" rtl="0" eaLnBrk="0" fontAlgn="base" hangingPunct="0">
              <a:spcBef>
                <a:spcPct val="20000"/>
              </a:spcBef>
              <a:spcAft>
                <a:spcPct val="0"/>
              </a:spcAft>
              <a:buChar char="»"/>
              <a:defRPr sz="2000">
                <a:solidFill>
                  <a:schemeClr val="tx1"/>
                </a:solidFill>
                <a:latin typeface="Times" pitchFamily="18" charset="0"/>
              </a:defRPr>
            </a:lvl9pPr>
          </a:lstStyle>
          <a:p>
            <a:pPr marL="0" indent="0">
              <a:buNone/>
            </a:pPr>
            <a:r>
              <a:rPr lang="en-US" b="0" dirty="0" smtClean="0"/>
              <a:t>A quantitative assessment:</a:t>
            </a:r>
          </a:p>
          <a:p>
            <a:pPr marL="0" indent="0">
              <a:buNone/>
            </a:pPr>
            <a:endParaRPr lang="en-US" b="0" dirty="0"/>
          </a:p>
          <a:p>
            <a:pPr marL="0" indent="0">
              <a:buNone/>
            </a:pPr>
            <a:endParaRPr lang="en-US" sz="1000" b="0" dirty="0" smtClean="0"/>
          </a:p>
          <a:p>
            <a:pPr marL="0" indent="0">
              <a:buNone/>
            </a:pPr>
            <a:r>
              <a:rPr lang="en-US" b="0" dirty="0" smtClean="0"/>
              <a:t>W</a:t>
            </a:r>
            <a:r>
              <a:rPr lang="en-US" b="0" baseline="-25000" dirty="0" smtClean="0"/>
              <a:t>1</a:t>
            </a:r>
            <a:r>
              <a:rPr lang="en-US" b="0" dirty="0" smtClean="0"/>
              <a:t> and W</a:t>
            </a:r>
            <a:r>
              <a:rPr lang="en-US" b="0" baseline="-25000" dirty="0" smtClean="0"/>
              <a:t>2</a:t>
            </a:r>
            <a:r>
              <a:rPr lang="en-US" b="0" dirty="0" smtClean="0"/>
              <a:t> are window functions that define the segments of the pupil.</a:t>
            </a:r>
          </a:p>
          <a:p>
            <a:pPr marL="0" indent="0">
              <a:buNone/>
            </a:pPr>
            <a:endParaRPr lang="en-US" b="0" dirty="0" smtClean="0"/>
          </a:p>
          <a:p>
            <a:pPr marL="0" indent="0">
              <a:buNone/>
            </a:pPr>
            <a:endParaRPr lang="en-US" b="0" dirty="0" smtClean="0"/>
          </a:p>
          <a:p>
            <a:pPr marL="0" indent="0">
              <a:buNone/>
            </a:pPr>
            <a:endParaRPr lang="en-US" b="0" dirty="0" smtClean="0"/>
          </a:p>
          <a:p>
            <a:pPr marL="0" indent="0">
              <a:buNone/>
            </a:pPr>
            <a:endParaRPr lang="en-US" b="0" dirty="0"/>
          </a:p>
          <a:p>
            <a:pPr marL="0" indent="0">
              <a:buNone/>
            </a:pPr>
            <a:endParaRPr lang="en-US" b="0" dirty="0" smtClean="0"/>
          </a:p>
          <a:p>
            <a:pPr marL="0" indent="0">
              <a:buNone/>
            </a:pPr>
            <a:endParaRPr lang="en-US" b="0" dirty="0"/>
          </a:p>
          <a:p>
            <a:pPr marL="0" indent="0">
              <a:buNone/>
            </a:pPr>
            <a:r>
              <a:rPr lang="en-US" b="0" dirty="0" smtClean="0">
                <a:latin typeface="Symbol" charset="2"/>
                <a:cs typeface="Symbol" charset="2"/>
              </a:rPr>
              <a:t>Q</a:t>
            </a:r>
            <a:r>
              <a:rPr lang="en-US" b="0" dirty="0" smtClean="0"/>
              <a:t>(</a:t>
            </a:r>
            <a:r>
              <a:rPr lang="en-US" b="0" i="1" dirty="0" err="1" smtClean="0"/>
              <a:t>x</a:t>
            </a:r>
            <a:r>
              <a:rPr lang="en-US" b="0" dirty="0" err="1" smtClean="0"/>
              <a:t>,</a:t>
            </a:r>
            <a:r>
              <a:rPr lang="en-US" b="0" i="1" dirty="0" err="1" smtClean="0"/>
              <a:t>y</a:t>
            </a:r>
            <a:r>
              <a:rPr lang="en-US" b="0" dirty="0" smtClean="0"/>
              <a:t>) has a particular physical interpretation: it’s the optical path difference between the two apertures to a point (</a:t>
            </a:r>
            <a:r>
              <a:rPr lang="en-US" b="0" i="1" dirty="0" err="1" smtClean="0"/>
              <a:t>x</a:t>
            </a:r>
            <a:r>
              <a:rPr lang="en-US" b="0" dirty="0" err="1" smtClean="0"/>
              <a:t>,</a:t>
            </a:r>
            <a:r>
              <a:rPr lang="en-US" b="0" i="1" dirty="0" err="1" smtClean="0"/>
              <a:t>y</a:t>
            </a:r>
            <a:r>
              <a:rPr lang="en-US" b="0" dirty="0" smtClean="0"/>
              <a:t>) in the focal plane. </a:t>
            </a:r>
          </a:p>
        </p:txBody>
      </p:sp>
      <p:sp>
        <p:nvSpPr>
          <p:cNvPr id="2" name="Title 1"/>
          <p:cNvSpPr>
            <a:spLocks noGrp="1"/>
          </p:cNvSpPr>
          <p:nvPr>
            <p:ph type="title"/>
          </p:nvPr>
        </p:nvSpPr>
        <p:spPr>
          <a:xfrm>
            <a:off x="293063" y="236417"/>
            <a:ext cx="8275203" cy="538995"/>
          </a:xfrm>
        </p:spPr>
        <p:txBody>
          <a:bodyPr/>
          <a:lstStyle/>
          <a:p>
            <a:r>
              <a:rPr lang="en-US" dirty="0" smtClean="0"/>
              <a:t>‘Perfect’ PSF for a 2-beam aperture (e.g. LBT)</a:t>
            </a:r>
            <a:endParaRPr lang="en-US" dirty="0"/>
          </a:p>
        </p:txBody>
      </p:sp>
      <p:cxnSp>
        <p:nvCxnSpPr>
          <p:cNvPr id="16" name="Straight Arrow Connector 15"/>
          <p:cNvCxnSpPr/>
          <p:nvPr/>
        </p:nvCxnSpPr>
        <p:spPr bwMode="auto">
          <a:xfrm>
            <a:off x="880533" y="1845733"/>
            <a:ext cx="961475" cy="0"/>
          </a:xfrm>
          <a:prstGeom prst="straightConnector1">
            <a:avLst/>
          </a:prstGeom>
          <a:solidFill>
            <a:schemeClr val="accent1"/>
          </a:solidFill>
          <a:ln w="25400" cap="flat" cmpd="sng" algn="ctr">
            <a:solidFill>
              <a:schemeClr val="bg1"/>
            </a:solidFill>
            <a:prstDash val="solid"/>
            <a:round/>
            <a:headEnd type="arrow"/>
            <a:tailEnd type="arrow"/>
          </a:ln>
          <a:effectLst/>
        </p:spPr>
      </p:cxnSp>
      <p:sp>
        <p:nvSpPr>
          <p:cNvPr id="17" name="TextBox 16"/>
          <p:cNvSpPr txBox="1"/>
          <p:nvPr/>
        </p:nvSpPr>
        <p:spPr>
          <a:xfrm>
            <a:off x="1203223" y="1519636"/>
            <a:ext cx="321522" cy="338554"/>
          </a:xfrm>
          <a:prstGeom prst="rect">
            <a:avLst/>
          </a:prstGeom>
          <a:noFill/>
        </p:spPr>
        <p:txBody>
          <a:bodyPr wrap="none" lIns="91440" rtlCol="0">
            <a:spAutoFit/>
          </a:bodyPr>
          <a:lstStyle/>
          <a:p>
            <a:r>
              <a:rPr lang="en-US" sz="1600" dirty="0" smtClean="0">
                <a:solidFill>
                  <a:srgbClr val="FFFFFF"/>
                </a:solidFill>
              </a:rPr>
              <a:t>B</a:t>
            </a:r>
          </a:p>
        </p:txBody>
      </p:sp>
      <p:pic>
        <p:nvPicPr>
          <p:cNvPr id="6" name="Picture 5" descr="2beam_pupil.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41344" y="986366"/>
            <a:ext cx="2602656" cy="2286000"/>
          </a:xfrm>
          <a:prstGeom prst="rect">
            <a:avLst/>
          </a:prstGeom>
        </p:spPr>
      </p:pic>
      <p:sp>
        <p:nvSpPr>
          <p:cNvPr id="7" name="TextBox 6"/>
          <p:cNvSpPr txBox="1"/>
          <p:nvPr/>
        </p:nvSpPr>
        <p:spPr>
          <a:xfrm>
            <a:off x="7189395" y="1468836"/>
            <a:ext cx="473446" cy="338554"/>
          </a:xfrm>
          <a:prstGeom prst="rect">
            <a:avLst/>
          </a:prstGeom>
          <a:noFill/>
        </p:spPr>
        <p:txBody>
          <a:bodyPr wrap="none" lIns="91440" rtlCol="0">
            <a:spAutoFit/>
          </a:bodyPr>
          <a:lstStyle/>
          <a:p>
            <a:r>
              <a:rPr lang="en-US" sz="1600" i="1" dirty="0" smtClean="0">
                <a:solidFill>
                  <a:srgbClr val="FFFFFF"/>
                </a:solidFill>
              </a:rPr>
              <a:t>W</a:t>
            </a:r>
            <a:r>
              <a:rPr lang="en-US" sz="1600" baseline="-25000" dirty="0" smtClean="0">
                <a:solidFill>
                  <a:srgbClr val="FFFFFF"/>
                </a:solidFill>
              </a:rPr>
              <a:t>1</a:t>
            </a:r>
          </a:p>
        </p:txBody>
      </p:sp>
      <p:sp>
        <p:nvSpPr>
          <p:cNvPr id="8" name="TextBox 7"/>
          <p:cNvSpPr txBox="1"/>
          <p:nvPr/>
        </p:nvSpPr>
        <p:spPr>
          <a:xfrm>
            <a:off x="8116495" y="1481536"/>
            <a:ext cx="473446" cy="338554"/>
          </a:xfrm>
          <a:prstGeom prst="rect">
            <a:avLst/>
          </a:prstGeom>
          <a:noFill/>
        </p:spPr>
        <p:txBody>
          <a:bodyPr wrap="none" lIns="91440" rtlCol="0">
            <a:spAutoFit/>
          </a:bodyPr>
          <a:lstStyle/>
          <a:p>
            <a:r>
              <a:rPr lang="en-US" sz="1600" i="1" dirty="0" smtClean="0">
                <a:solidFill>
                  <a:srgbClr val="FFFFFF"/>
                </a:solidFill>
              </a:rPr>
              <a:t>W</a:t>
            </a:r>
            <a:r>
              <a:rPr lang="en-US" sz="1600" baseline="-25000" dirty="0" smtClean="0">
                <a:solidFill>
                  <a:srgbClr val="FFFFFF"/>
                </a:solidFill>
              </a:rPr>
              <a:t>2</a:t>
            </a:r>
          </a:p>
        </p:txBody>
      </p:sp>
      <p:graphicFrame>
        <p:nvGraphicFramePr>
          <p:cNvPr id="4" name="Object 3"/>
          <p:cNvGraphicFramePr>
            <a:graphicFrameLocks noChangeAspect="1"/>
          </p:cNvGraphicFramePr>
          <p:nvPr>
            <p:extLst>
              <p:ext uri="{D42A27DB-BD31-4B8C-83A1-F6EECF244321}">
                <p14:modId xmlns:p14="http://schemas.microsoft.com/office/powerpoint/2010/main" val="4090108145"/>
              </p:ext>
            </p:extLst>
          </p:nvPr>
        </p:nvGraphicFramePr>
        <p:xfrm>
          <a:off x="641350" y="1447800"/>
          <a:ext cx="2463800" cy="609600"/>
        </p:xfrm>
        <a:graphic>
          <a:graphicData uri="http://schemas.openxmlformats.org/presentationml/2006/ole">
            <mc:AlternateContent xmlns:mc="http://schemas.openxmlformats.org/markup-compatibility/2006">
              <mc:Choice xmlns:v="urn:schemas-microsoft-com:vml" Requires="v">
                <p:oleObj spid="_x0000_s13765" name="Equation" r:id="rId4" imgW="1231900" imgH="304800" progId="Equation.3">
                  <p:embed/>
                </p:oleObj>
              </mc:Choice>
              <mc:Fallback>
                <p:oleObj name="Equation" r:id="rId4" imgW="1231900" imgH="304800" progId="Equation.3">
                  <p:embed/>
                  <p:pic>
                    <p:nvPicPr>
                      <p:cNvPr id="0" name=""/>
                      <p:cNvPicPr/>
                      <p:nvPr/>
                    </p:nvPicPr>
                    <p:blipFill>
                      <a:blip r:embed="rId5"/>
                      <a:stretch>
                        <a:fillRect/>
                      </a:stretch>
                    </p:blipFill>
                    <p:spPr>
                      <a:xfrm>
                        <a:off x="641350" y="1447800"/>
                        <a:ext cx="2463800" cy="609600"/>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579890883"/>
              </p:ext>
            </p:extLst>
          </p:nvPr>
        </p:nvGraphicFramePr>
        <p:xfrm>
          <a:off x="641350" y="2730500"/>
          <a:ext cx="3048000" cy="609600"/>
        </p:xfrm>
        <a:graphic>
          <a:graphicData uri="http://schemas.openxmlformats.org/presentationml/2006/ole">
            <mc:AlternateContent xmlns:mc="http://schemas.openxmlformats.org/markup-compatibility/2006">
              <mc:Choice xmlns:v="urn:schemas-microsoft-com:vml" Requires="v">
                <p:oleObj spid="_x0000_s13766" name="Equation" r:id="rId6" imgW="1524000" imgH="304800" progId="Equation.3">
                  <p:embed/>
                </p:oleObj>
              </mc:Choice>
              <mc:Fallback>
                <p:oleObj name="Equation" r:id="rId6" imgW="1524000" imgH="304800" progId="Equation.3">
                  <p:embed/>
                  <p:pic>
                    <p:nvPicPr>
                      <p:cNvPr id="0" name=""/>
                      <p:cNvPicPr/>
                      <p:nvPr/>
                    </p:nvPicPr>
                    <p:blipFill>
                      <a:blip r:embed="rId7"/>
                      <a:stretch>
                        <a:fillRect/>
                      </a:stretch>
                    </p:blipFill>
                    <p:spPr>
                      <a:xfrm>
                        <a:off x="641350" y="2730500"/>
                        <a:ext cx="3048000" cy="609600"/>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2018273854"/>
              </p:ext>
            </p:extLst>
          </p:nvPr>
        </p:nvGraphicFramePr>
        <p:xfrm>
          <a:off x="641350" y="3225800"/>
          <a:ext cx="6477000" cy="609600"/>
        </p:xfrm>
        <a:graphic>
          <a:graphicData uri="http://schemas.openxmlformats.org/presentationml/2006/ole">
            <mc:AlternateContent xmlns:mc="http://schemas.openxmlformats.org/markup-compatibility/2006">
              <mc:Choice xmlns:v="urn:schemas-microsoft-com:vml" Requires="v">
                <p:oleObj spid="_x0000_s13767" name="Equation" r:id="rId8" imgW="3238500" imgH="304800" progId="Equation.3">
                  <p:embed/>
                </p:oleObj>
              </mc:Choice>
              <mc:Fallback>
                <p:oleObj name="Equation" r:id="rId8" imgW="3238500" imgH="304800" progId="Equation.3">
                  <p:embed/>
                  <p:pic>
                    <p:nvPicPr>
                      <p:cNvPr id="0" name=""/>
                      <p:cNvPicPr/>
                      <p:nvPr/>
                    </p:nvPicPr>
                    <p:blipFill>
                      <a:blip r:embed="rId9"/>
                      <a:stretch>
                        <a:fillRect/>
                      </a:stretch>
                    </p:blipFill>
                    <p:spPr>
                      <a:xfrm>
                        <a:off x="641350" y="3225800"/>
                        <a:ext cx="6477000" cy="609600"/>
                      </a:xfrm>
                      <a:prstGeom prst="rect">
                        <a:avLst/>
                      </a:prstGeom>
                    </p:spPr>
                  </p:pic>
                </p:oleObj>
              </mc:Fallback>
            </mc:AlternateContent>
          </a:graphicData>
        </a:graphic>
      </p:graphicFrame>
      <p:sp>
        <p:nvSpPr>
          <p:cNvPr id="12" name="TextBox 11"/>
          <p:cNvSpPr txBox="1"/>
          <p:nvPr/>
        </p:nvSpPr>
        <p:spPr>
          <a:xfrm>
            <a:off x="868286" y="4203569"/>
            <a:ext cx="1804200" cy="338554"/>
          </a:xfrm>
          <a:prstGeom prst="rect">
            <a:avLst/>
          </a:prstGeom>
          <a:noFill/>
        </p:spPr>
        <p:txBody>
          <a:bodyPr wrap="none" lIns="91440" rtlCol="0">
            <a:spAutoFit/>
          </a:bodyPr>
          <a:lstStyle/>
          <a:p>
            <a:r>
              <a:rPr lang="en-US" sz="1600" dirty="0" smtClean="0">
                <a:solidFill>
                  <a:srgbClr val="000000"/>
                </a:solidFill>
              </a:rPr>
              <a:t>PSF of aperture 1</a:t>
            </a:r>
          </a:p>
        </p:txBody>
      </p:sp>
      <p:sp>
        <p:nvSpPr>
          <p:cNvPr id="13" name="TextBox 12"/>
          <p:cNvSpPr txBox="1"/>
          <p:nvPr/>
        </p:nvSpPr>
        <p:spPr>
          <a:xfrm>
            <a:off x="2328786" y="5092572"/>
            <a:ext cx="1804200" cy="338554"/>
          </a:xfrm>
          <a:prstGeom prst="rect">
            <a:avLst/>
          </a:prstGeom>
          <a:noFill/>
        </p:spPr>
        <p:txBody>
          <a:bodyPr wrap="none" lIns="91440" rtlCol="0">
            <a:spAutoFit/>
          </a:bodyPr>
          <a:lstStyle/>
          <a:p>
            <a:r>
              <a:rPr lang="en-US" sz="1600" dirty="0" smtClean="0">
                <a:solidFill>
                  <a:srgbClr val="000000"/>
                </a:solidFill>
              </a:rPr>
              <a:t>PSF of aperture 2</a:t>
            </a:r>
          </a:p>
        </p:txBody>
      </p:sp>
      <p:cxnSp>
        <p:nvCxnSpPr>
          <p:cNvPr id="9" name="Straight Arrow Connector 8"/>
          <p:cNvCxnSpPr>
            <a:stCxn id="12" idx="0"/>
          </p:cNvCxnSpPr>
          <p:nvPr/>
        </p:nvCxnSpPr>
        <p:spPr bwMode="auto">
          <a:xfrm flipH="1" flipV="1">
            <a:off x="1765300" y="3771900"/>
            <a:ext cx="5086" cy="431669"/>
          </a:xfrm>
          <a:prstGeom prst="straightConnector1">
            <a:avLst/>
          </a:prstGeom>
          <a:solidFill>
            <a:schemeClr val="accent1"/>
          </a:solidFill>
          <a:ln w="25400" cap="flat" cmpd="sng" algn="ctr">
            <a:solidFill>
              <a:srgbClr val="000000"/>
            </a:solidFill>
            <a:prstDash val="solid"/>
            <a:round/>
            <a:headEnd type="none" w="med" len="med"/>
            <a:tailEnd type="arrow"/>
          </a:ln>
          <a:effectLst/>
        </p:spPr>
      </p:cxnSp>
      <p:cxnSp>
        <p:nvCxnSpPr>
          <p:cNvPr id="18" name="Straight Arrow Connector 17"/>
          <p:cNvCxnSpPr/>
          <p:nvPr/>
        </p:nvCxnSpPr>
        <p:spPr bwMode="auto">
          <a:xfrm flipV="1">
            <a:off x="3217333" y="3873501"/>
            <a:ext cx="21167" cy="1206499"/>
          </a:xfrm>
          <a:prstGeom prst="straightConnector1">
            <a:avLst/>
          </a:prstGeom>
          <a:solidFill>
            <a:schemeClr val="accent1"/>
          </a:solidFill>
          <a:ln w="25400" cap="flat" cmpd="sng" algn="ctr">
            <a:solidFill>
              <a:srgbClr val="000000"/>
            </a:solidFill>
            <a:prstDash val="solid"/>
            <a:round/>
            <a:headEnd type="none" w="med" len="med"/>
            <a:tailEnd type="arrow"/>
          </a:ln>
          <a:effectLst/>
        </p:spPr>
      </p:cxnSp>
      <p:sp>
        <p:nvSpPr>
          <p:cNvPr id="19" name="TextBox 18"/>
          <p:cNvSpPr txBox="1"/>
          <p:nvPr/>
        </p:nvSpPr>
        <p:spPr>
          <a:xfrm>
            <a:off x="4035956" y="4394069"/>
            <a:ext cx="3012664" cy="584776"/>
          </a:xfrm>
          <a:prstGeom prst="rect">
            <a:avLst/>
          </a:prstGeom>
          <a:noFill/>
        </p:spPr>
        <p:txBody>
          <a:bodyPr wrap="none" lIns="91440" rtlCol="0">
            <a:spAutoFit/>
          </a:bodyPr>
          <a:lstStyle/>
          <a:p>
            <a:pPr>
              <a:spcBef>
                <a:spcPts val="0"/>
              </a:spcBef>
            </a:pPr>
            <a:r>
              <a:rPr lang="en-US" sz="1600" dirty="0" smtClean="0">
                <a:solidFill>
                  <a:srgbClr val="000000"/>
                </a:solidFill>
              </a:rPr>
              <a:t>Coherent cross term</a:t>
            </a:r>
          </a:p>
          <a:p>
            <a:pPr>
              <a:spcBef>
                <a:spcPts val="0"/>
              </a:spcBef>
            </a:pPr>
            <a:r>
              <a:rPr lang="en-US" sz="1600" dirty="0" smtClean="0">
                <a:solidFill>
                  <a:srgbClr val="000000"/>
                </a:solidFill>
              </a:rPr>
              <a:t>(this is what makes the fringes)</a:t>
            </a:r>
          </a:p>
        </p:txBody>
      </p:sp>
      <p:cxnSp>
        <p:nvCxnSpPr>
          <p:cNvPr id="20" name="Straight Arrow Connector 19"/>
          <p:cNvCxnSpPr/>
          <p:nvPr/>
        </p:nvCxnSpPr>
        <p:spPr bwMode="auto">
          <a:xfrm flipH="1" flipV="1">
            <a:off x="5549900" y="3987800"/>
            <a:ext cx="5086" cy="469770"/>
          </a:xfrm>
          <a:prstGeom prst="straightConnector1">
            <a:avLst/>
          </a:prstGeom>
          <a:solidFill>
            <a:schemeClr val="accent1"/>
          </a:solidFill>
          <a:ln w="25400" cap="flat" cmpd="sng" algn="ctr">
            <a:solidFill>
              <a:srgbClr val="000000"/>
            </a:solidFill>
            <a:prstDash val="solid"/>
            <a:round/>
            <a:headEnd type="none" w="med" len="med"/>
            <a:tailEnd type="arrow"/>
          </a:ln>
          <a:effectLst/>
        </p:spPr>
      </p:cxnSp>
      <p:cxnSp>
        <p:nvCxnSpPr>
          <p:cNvPr id="24" name="Straight Connector 23"/>
          <p:cNvCxnSpPr/>
          <p:nvPr/>
        </p:nvCxnSpPr>
        <p:spPr bwMode="auto">
          <a:xfrm>
            <a:off x="4140200" y="3924300"/>
            <a:ext cx="2933700" cy="0"/>
          </a:xfrm>
          <a:prstGeom prst="line">
            <a:avLst/>
          </a:prstGeom>
          <a:solidFill>
            <a:schemeClr val="accent1"/>
          </a:solidFill>
          <a:ln w="25400" cap="flat" cmpd="sng" algn="ctr">
            <a:solidFill>
              <a:srgbClr val="000000"/>
            </a:solidFill>
            <a:prstDash val="solid"/>
            <a:round/>
            <a:headEnd type="none" w="med" len="med"/>
            <a:tailEnd type="none" w="med" len="med"/>
          </a:ln>
          <a:effectLst/>
        </p:spPr>
      </p:cxnSp>
    </p:spTree>
    <p:extLst>
      <p:ext uri="{BB962C8B-B14F-4D97-AF65-F5344CB8AC3E}">
        <p14:creationId xmlns:p14="http://schemas.microsoft.com/office/powerpoint/2010/main" val="25287169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3"/>
          <p:cNvSpPr txBox="1">
            <a:spLocks/>
          </p:cNvSpPr>
          <p:nvPr/>
        </p:nvSpPr>
        <p:spPr>
          <a:xfrm>
            <a:off x="398462" y="3996266"/>
            <a:ext cx="4935538" cy="2698447"/>
          </a:xfrm>
          <a:prstGeom prst="rect">
            <a:avLst/>
          </a:prstGeom>
        </p:spPr>
        <p:txBody>
          <a:bodyPr/>
          <a:lstStyle>
            <a:lvl1pPr marL="228600" indent="-228600" algn="l" defTabSz="887413" rtl="0" eaLnBrk="0" fontAlgn="base" hangingPunct="0">
              <a:lnSpc>
                <a:spcPct val="95000"/>
              </a:lnSpc>
              <a:spcBef>
                <a:spcPts val="900"/>
              </a:spcBef>
              <a:spcAft>
                <a:spcPts val="300"/>
              </a:spcAft>
              <a:buClr>
                <a:srgbClr val="000000"/>
              </a:buClr>
              <a:buSzPct val="125000"/>
              <a:buChar char="•"/>
              <a:defRPr sz="2000" b="1">
                <a:solidFill>
                  <a:srgbClr val="000000"/>
                </a:solidFill>
                <a:effectLst/>
                <a:latin typeface="+mn-lt"/>
                <a:ea typeface="+mn-ea"/>
                <a:cs typeface="+mn-cs"/>
              </a:defRPr>
            </a:lvl1pPr>
            <a:lvl2pPr marL="633413" indent="-290513" algn="l" defTabSz="887413" rtl="0" eaLnBrk="0" fontAlgn="base" hangingPunct="0">
              <a:lnSpc>
                <a:spcPct val="95000"/>
              </a:lnSpc>
              <a:spcBef>
                <a:spcPts val="0"/>
              </a:spcBef>
              <a:spcAft>
                <a:spcPts val="300"/>
              </a:spcAft>
              <a:buClr>
                <a:srgbClr val="000000"/>
              </a:buClr>
              <a:buSzPct val="125000"/>
              <a:buChar char="–"/>
              <a:defRPr sz="1800" b="1">
                <a:solidFill>
                  <a:srgbClr val="000000"/>
                </a:solidFill>
                <a:effectLst/>
                <a:latin typeface="+mn-lt"/>
              </a:defRPr>
            </a:lvl2pPr>
            <a:lvl3pPr marL="914400" indent="-166688" algn="l" defTabSz="887413" rtl="0" eaLnBrk="0" fontAlgn="base" hangingPunct="0">
              <a:lnSpc>
                <a:spcPct val="95000"/>
              </a:lnSpc>
              <a:spcBef>
                <a:spcPts val="0"/>
              </a:spcBef>
              <a:spcAft>
                <a:spcPts val="300"/>
              </a:spcAft>
              <a:buClr>
                <a:srgbClr val="000000"/>
              </a:buClr>
              <a:buSzPct val="125000"/>
              <a:buChar char="•"/>
              <a:defRPr sz="1600" b="1">
                <a:solidFill>
                  <a:srgbClr val="000000"/>
                </a:solidFill>
                <a:effectLst/>
                <a:latin typeface="+mn-lt"/>
              </a:defRPr>
            </a:lvl3pPr>
            <a:lvl4pPr marL="1319213" indent="-176213" algn="l" defTabSz="887413" rtl="0" eaLnBrk="0" fontAlgn="base" hangingPunct="0">
              <a:lnSpc>
                <a:spcPct val="95000"/>
              </a:lnSpc>
              <a:spcBef>
                <a:spcPts val="0"/>
              </a:spcBef>
              <a:spcAft>
                <a:spcPts val="300"/>
              </a:spcAft>
              <a:buClr>
                <a:srgbClr val="000000"/>
              </a:buClr>
              <a:buSzPct val="125000"/>
              <a:buFont typeface="Arial" pitchFamily="34" charset="0"/>
              <a:buChar char="-"/>
              <a:defRPr sz="1400" b="1">
                <a:solidFill>
                  <a:srgbClr val="000000"/>
                </a:solidFill>
                <a:effectLst/>
                <a:latin typeface="+mn-lt"/>
              </a:defRPr>
            </a:lvl4pPr>
            <a:lvl5pPr marL="1776413" indent="-176213" algn="l" defTabSz="887413" rtl="0" eaLnBrk="0" fontAlgn="base" hangingPunct="0">
              <a:spcBef>
                <a:spcPts val="0"/>
              </a:spcBef>
              <a:spcAft>
                <a:spcPts val="300"/>
              </a:spcAft>
              <a:buClr>
                <a:srgbClr val="000000"/>
              </a:buClr>
              <a:buChar char="»"/>
              <a:defRPr sz="1400" baseline="0">
                <a:solidFill>
                  <a:schemeClr val="tx1"/>
                </a:solidFill>
                <a:latin typeface="+mn-lt"/>
              </a:defRPr>
            </a:lvl5pPr>
            <a:lvl6pPr marL="2451100" indent="-222250" algn="l" defTabSz="887413" rtl="0" eaLnBrk="0" fontAlgn="base" hangingPunct="0">
              <a:spcBef>
                <a:spcPct val="20000"/>
              </a:spcBef>
              <a:spcAft>
                <a:spcPct val="0"/>
              </a:spcAft>
              <a:buChar char="»"/>
              <a:defRPr sz="2000">
                <a:solidFill>
                  <a:schemeClr val="tx1"/>
                </a:solidFill>
                <a:latin typeface="Times" pitchFamily="18" charset="0"/>
              </a:defRPr>
            </a:lvl6pPr>
            <a:lvl7pPr marL="2908300" indent="-222250" algn="l" defTabSz="887413" rtl="0" eaLnBrk="0" fontAlgn="base" hangingPunct="0">
              <a:spcBef>
                <a:spcPct val="20000"/>
              </a:spcBef>
              <a:spcAft>
                <a:spcPct val="0"/>
              </a:spcAft>
              <a:buChar char="»"/>
              <a:defRPr sz="2000">
                <a:solidFill>
                  <a:schemeClr val="tx1"/>
                </a:solidFill>
                <a:latin typeface="Times" pitchFamily="18" charset="0"/>
              </a:defRPr>
            </a:lvl7pPr>
            <a:lvl8pPr marL="3365500" indent="-222250" algn="l" defTabSz="887413" rtl="0" eaLnBrk="0" fontAlgn="base" hangingPunct="0">
              <a:spcBef>
                <a:spcPct val="20000"/>
              </a:spcBef>
              <a:spcAft>
                <a:spcPct val="0"/>
              </a:spcAft>
              <a:buChar char="»"/>
              <a:defRPr sz="2000">
                <a:solidFill>
                  <a:schemeClr val="tx1"/>
                </a:solidFill>
                <a:latin typeface="Times" pitchFamily="18" charset="0"/>
              </a:defRPr>
            </a:lvl8pPr>
            <a:lvl9pPr marL="3822700" indent="-222250" algn="l" defTabSz="887413" rtl="0" eaLnBrk="0" fontAlgn="base" hangingPunct="0">
              <a:spcBef>
                <a:spcPct val="20000"/>
              </a:spcBef>
              <a:spcAft>
                <a:spcPct val="0"/>
              </a:spcAft>
              <a:buChar char="»"/>
              <a:defRPr sz="2000">
                <a:solidFill>
                  <a:schemeClr val="tx1"/>
                </a:solidFill>
                <a:latin typeface="Times" pitchFamily="18" charset="0"/>
              </a:defRPr>
            </a:lvl9pPr>
          </a:lstStyle>
          <a:p>
            <a:pPr marL="0" indent="0">
              <a:buNone/>
            </a:pPr>
            <a:r>
              <a:rPr lang="en-US" b="0" dirty="0" smtClean="0"/>
              <a:t>With </a:t>
            </a:r>
            <a:r>
              <a:rPr lang="en-US" b="0" dirty="0" smtClean="0">
                <a:latin typeface="Symbol" charset="2"/>
                <a:cs typeface="Symbol" charset="2"/>
              </a:rPr>
              <a:t>Q</a:t>
            </a:r>
            <a:r>
              <a:rPr lang="en-US" b="0" dirty="0" smtClean="0"/>
              <a:t>=0, there’s a central bright fringe.</a:t>
            </a:r>
          </a:p>
          <a:p>
            <a:pPr marL="0" indent="0">
              <a:buNone/>
            </a:pPr>
            <a:r>
              <a:rPr lang="en-US" b="0" dirty="0" smtClean="0"/>
              <a:t>BUT – if we introduce a non-zero OPD </a:t>
            </a:r>
            <a:r>
              <a:rPr lang="en-US" b="0" i="1" dirty="0" smtClean="0"/>
              <a:t>d</a:t>
            </a:r>
            <a:r>
              <a:rPr lang="en-US" b="0" dirty="0" smtClean="0"/>
              <a:t> into the path from one of the two apertures, the fringes shift by a fractional amount </a:t>
            </a:r>
            <a:r>
              <a:rPr lang="en-US" b="0" dirty="0" smtClean="0">
                <a:latin typeface="Symbol" charset="2"/>
                <a:cs typeface="Symbol" charset="2"/>
              </a:rPr>
              <a:t>D</a:t>
            </a:r>
            <a:r>
              <a:rPr lang="en-US" b="0" dirty="0" smtClean="0"/>
              <a:t>:</a:t>
            </a:r>
          </a:p>
        </p:txBody>
      </p:sp>
      <p:sp>
        <p:nvSpPr>
          <p:cNvPr id="2" name="Title 1"/>
          <p:cNvSpPr>
            <a:spLocks noGrp="1"/>
          </p:cNvSpPr>
          <p:nvPr>
            <p:ph type="title"/>
          </p:nvPr>
        </p:nvSpPr>
        <p:spPr>
          <a:xfrm>
            <a:off x="293063" y="236417"/>
            <a:ext cx="8275203" cy="538995"/>
          </a:xfrm>
        </p:spPr>
        <p:txBody>
          <a:bodyPr/>
          <a:lstStyle/>
          <a:p>
            <a:r>
              <a:rPr lang="en-US" dirty="0" smtClean="0"/>
              <a:t>Phase effects on the PSF</a:t>
            </a:r>
            <a:endParaRPr lang="en-US" dirty="0"/>
          </a:p>
        </p:txBody>
      </p:sp>
      <p:pic>
        <p:nvPicPr>
          <p:cNvPr id="4" name="Picture 3" descr="fringe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3934" y="749300"/>
            <a:ext cx="3344355" cy="2743200"/>
          </a:xfrm>
          <a:prstGeom prst="rect">
            <a:avLst/>
          </a:prstGeom>
        </p:spPr>
      </p:pic>
      <p:pic>
        <p:nvPicPr>
          <p:cNvPr id="5" name="Picture 4" descr="LBTI_fringes.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8801" y="3776134"/>
            <a:ext cx="2844800" cy="2844800"/>
          </a:xfrm>
          <a:prstGeom prst="rect">
            <a:avLst/>
          </a:prstGeom>
        </p:spPr>
      </p:pic>
      <p:sp>
        <p:nvSpPr>
          <p:cNvPr id="19" name="TextBox 18"/>
          <p:cNvSpPr txBox="1"/>
          <p:nvPr/>
        </p:nvSpPr>
        <p:spPr>
          <a:xfrm>
            <a:off x="5513041" y="6328700"/>
            <a:ext cx="3081092" cy="338554"/>
          </a:xfrm>
          <a:prstGeom prst="rect">
            <a:avLst/>
          </a:prstGeom>
          <a:solidFill>
            <a:schemeClr val="tx1"/>
          </a:solidFill>
        </p:spPr>
        <p:txBody>
          <a:bodyPr wrap="none" lIns="91440" rtlCol="0">
            <a:spAutoFit/>
          </a:bodyPr>
          <a:lstStyle/>
          <a:p>
            <a:r>
              <a:rPr lang="en-US" sz="1600" dirty="0" smtClean="0">
                <a:solidFill>
                  <a:srgbClr val="FFFFFF"/>
                </a:solidFill>
              </a:rPr>
              <a:t>Real star images from the LBTI!</a:t>
            </a:r>
          </a:p>
        </p:txBody>
      </p:sp>
      <p:pic>
        <p:nvPicPr>
          <p:cNvPr id="6" name="Picture 5" descr="LBT.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1032" y="880703"/>
            <a:ext cx="3661179" cy="2743200"/>
          </a:xfrm>
          <a:prstGeom prst="rect">
            <a:avLst/>
          </a:prstGeom>
        </p:spPr>
      </p:pic>
      <p:graphicFrame>
        <p:nvGraphicFramePr>
          <p:cNvPr id="20" name="Object 19"/>
          <p:cNvGraphicFramePr>
            <a:graphicFrameLocks noChangeAspect="1"/>
          </p:cNvGraphicFramePr>
          <p:nvPr>
            <p:extLst>
              <p:ext uri="{D42A27DB-BD31-4B8C-83A1-F6EECF244321}">
                <p14:modId xmlns:p14="http://schemas.microsoft.com/office/powerpoint/2010/main" val="503022171"/>
              </p:ext>
            </p:extLst>
          </p:nvPr>
        </p:nvGraphicFramePr>
        <p:xfrm>
          <a:off x="1573213" y="5748338"/>
          <a:ext cx="1854200" cy="304800"/>
        </p:xfrm>
        <a:graphic>
          <a:graphicData uri="http://schemas.openxmlformats.org/presentationml/2006/ole">
            <mc:AlternateContent xmlns:mc="http://schemas.openxmlformats.org/markup-compatibility/2006">
              <mc:Choice xmlns:v="urn:schemas-microsoft-com:vml" Requires="v">
                <p:oleObj spid="_x0000_s14471" name="Equation" r:id="rId6" imgW="927100" imgH="152400" progId="Equation.3">
                  <p:embed/>
                </p:oleObj>
              </mc:Choice>
              <mc:Fallback>
                <p:oleObj name="Equation" r:id="rId6" imgW="927100" imgH="152400" progId="Equation.3">
                  <p:embed/>
                  <p:pic>
                    <p:nvPicPr>
                      <p:cNvPr id="0" name=""/>
                      <p:cNvPicPr/>
                      <p:nvPr/>
                    </p:nvPicPr>
                    <p:blipFill>
                      <a:blip r:embed="rId7"/>
                      <a:stretch>
                        <a:fillRect/>
                      </a:stretch>
                    </p:blipFill>
                    <p:spPr>
                      <a:xfrm>
                        <a:off x="1573213" y="5748338"/>
                        <a:ext cx="1854200" cy="304800"/>
                      </a:xfrm>
                      <a:prstGeom prst="rect">
                        <a:avLst/>
                      </a:prstGeom>
                    </p:spPr>
                  </p:pic>
                </p:oleObj>
              </mc:Fallback>
            </mc:AlternateContent>
          </a:graphicData>
        </a:graphic>
      </p:graphicFrame>
      <p:sp>
        <p:nvSpPr>
          <p:cNvPr id="21" name="TextBox 20"/>
          <p:cNvSpPr txBox="1"/>
          <p:nvPr/>
        </p:nvSpPr>
        <p:spPr>
          <a:xfrm>
            <a:off x="1158268" y="3026704"/>
            <a:ext cx="3176667" cy="584776"/>
          </a:xfrm>
          <a:prstGeom prst="rect">
            <a:avLst/>
          </a:prstGeom>
          <a:noFill/>
        </p:spPr>
        <p:txBody>
          <a:bodyPr wrap="square" lIns="91440" rtlCol="0">
            <a:spAutoFit/>
          </a:bodyPr>
          <a:lstStyle/>
          <a:p>
            <a:r>
              <a:rPr lang="en-US" sz="1600" dirty="0" smtClean="0">
                <a:solidFill>
                  <a:srgbClr val="FFFFFF"/>
                </a:solidFill>
              </a:rPr>
              <a:t>The Large Binocular Telescope on Mt. Graham, AZ</a:t>
            </a:r>
          </a:p>
        </p:txBody>
      </p:sp>
    </p:spTree>
    <p:extLst>
      <p:ext uri="{BB962C8B-B14F-4D97-AF65-F5344CB8AC3E}">
        <p14:creationId xmlns:p14="http://schemas.microsoft.com/office/powerpoint/2010/main" val="6570414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3"/>
          <p:cNvSpPr txBox="1">
            <a:spLocks/>
          </p:cNvSpPr>
          <p:nvPr/>
        </p:nvSpPr>
        <p:spPr>
          <a:xfrm>
            <a:off x="398461" y="3996266"/>
            <a:ext cx="8440739" cy="2698447"/>
          </a:xfrm>
          <a:prstGeom prst="rect">
            <a:avLst/>
          </a:prstGeom>
        </p:spPr>
        <p:txBody>
          <a:bodyPr/>
          <a:lstStyle>
            <a:lvl1pPr marL="228600" indent="-228600" algn="l" defTabSz="887413" rtl="0" eaLnBrk="0" fontAlgn="base" hangingPunct="0">
              <a:lnSpc>
                <a:spcPct val="95000"/>
              </a:lnSpc>
              <a:spcBef>
                <a:spcPts val="900"/>
              </a:spcBef>
              <a:spcAft>
                <a:spcPts val="300"/>
              </a:spcAft>
              <a:buClr>
                <a:srgbClr val="000000"/>
              </a:buClr>
              <a:buSzPct val="125000"/>
              <a:buChar char="•"/>
              <a:defRPr sz="2000" b="1">
                <a:solidFill>
                  <a:srgbClr val="000000"/>
                </a:solidFill>
                <a:effectLst/>
                <a:latin typeface="+mn-lt"/>
                <a:ea typeface="+mn-ea"/>
                <a:cs typeface="+mn-cs"/>
              </a:defRPr>
            </a:lvl1pPr>
            <a:lvl2pPr marL="633413" indent="-290513" algn="l" defTabSz="887413" rtl="0" eaLnBrk="0" fontAlgn="base" hangingPunct="0">
              <a:lnSpc>
                <a:spcPct val="95000"/>
              </a:lnSpc>
              <a:spcBef>
                <a:spcPts val="0"/>
              </a:spcBef>
              <a:spcAft>
                <a:spcPts val="300"/>
              </a:spcAft>
              <a:buClr>
                <a:srgbClr val="000000"/>
              </a:buClr>
              <a:buSzPct val="125000"/>
              <a:buChar char="–"/>
              <a:defRPr sz="1800" b="1">
                <a:solidFill>
                  <a:srgbClr val="000000"/>
                </a:solidFill>
                <a:effectLst/>
                <a:latin typeface="+mn-lt"/>
              </a:defRPr>
            </a:lvl2pPr>
            <a:lvl3pPr marL="914400" indent="-166688" algn="l" defTabSz="887413" rtl="0" eaLnBrk="0" fontAlgn="base" hangingPunct="0">
              <a:lnSpc>
                <a:spcPct val="95000"/>
              </a:lnSpc>
              <a:spcBef>
                <a:spcPts val="0"/>
              </a:spcBef>
              <a:spcAft>
                <a:spcPts val="300"/>
              </a:spcAft>
              <a:buClr>
                <a:srgbClr val="000000"/>
              </a:buClr>
              <a:buSzPct val="125000"/>
              <a:buChar char="•"/>
              <a:defRPr sz="1600" b="1">
                <a:solidFill>
                  <a:srgbClr val="000000"/>
                </a:solidFill>
                <a:effectLst/>
                <a:latin typeface="+mn-lt"/>
              </a:defRPr>
            </a:lvl3pPr>
            <a:lvl4pPr marL="1319213" indent="-176213" algn="l" defTabSz="887413" rtl="0" eaLnBrk="0" fontAlgn="base" hangingPunct="0">
              <a:lnSpc>
                <a:spcPct val="95000"/>
              </a:lnSpc>
              <a:spcBef>
                <a:spcPts val="0"/>
              </a:spcBef>
              <a:spcAft>
                <a:spcPts val="300"/>
              </a:spcAft>
              <a:buClr>
                <a:srgbClr val="000000"/>
              </a:buClr>
              <a:buSzPct val="125000"/>
              <a:buFont typeface="Arial" pitchFamily="34" charset="0"/>
              <a:buChar char="-"/>
              <a:defRPr sz="1400" b="1">
                <a:solidFill>
                  <a:srgbClr val="000000"/>
                </a:solidFill>
                <a:effectLst/>
                <a:latin typeface="+mn-lt"/>
              </a:defRPr>
            </a:lvl4pPr>
            <a:lvl5pPr marL="1776413" indent="-176213" algn="l" defTabSz="887413" rtl="0" eaLnBrk="0" fontAlgn="base" hangingPunct="0">
              <a:spcBef>
                <a:spcPts val="0"/>
              </a:spcBef>
              <a:spcAft>
                <a:spcPts val="300"/>
              </a:spcAft>
              <a:buClr>
                <a:srgbClr val="000000"/>
              </a:buClr>
              <a:buChar char="»"/>
              <a:defRPr sz="1400" baseline="0">
                <a:solidFill>
                  <a:schemeClr val="tx1"/>
                </a:solidFill>
                <a:latin typeface="+mn-lt"/>
              </a:defRPr>
            </a:lvl5pPr>
            <a:lvl6pPr marL="2451100" indent="-222250" algn="l" defTabSz="887413" rtl="0" eaLnBrk="0" fontAlgn="base" hangingPunct="0">
              <a:spcBef>
                <a:spcPct val="20000"/>
              </a:spcBef>
              <a:spcAft>
                <a:spcPct val="0"/>
              </a:spcAft>
              <a:buChar char="»"/>
              <a:defRPr sz="2000">
                <a:solidFill>
                  <a:schemeClr val="tx1"/>
                </a:solidFill>
                <a:latin typeface="Times" pitchFamily="18" charset="0"/>
              </a:defRPr>
            </a:lvl6pPr>
            <a:lvl7pPr marL="2908300" indent="-222250" algn="l" defTabSz="887413" rtl="0" eaLnBrk="0" fontAlgn="base" hangingPunct="0">
              <a:spcBef>
                <a:spcPct val="20000"/>
              </a:spcBef>
              <a:spcAft>
                <a:spcPct val="0"/>
              </a:spcAft>
              <a:buChar char="»"/>
              <a:defRPr sz="2000">
                <a:solidFill>
                  <a:schemeClr val="tx1"/>
                </a:solidFill>
                <a:latin typeface="Times" pitchFamily="18" charset="0"/>
              </a:defRPr>
            </a:lvl7pPr>
            <a:lvl8pPr marL="3365500" indent="-222250" algn="l" defTabSz="887413" rtl="0" eaLnBrk="0" fontAlgn="base" hangingPunct="0">
              <a:spcBef>
                <a:spcPct val="20000"/>
              </a:spcBef>
              <a:spcAft>
                <a:spcPct val="0"/>
              </a:spcAft>
              <a:buChar char="»"/>
              <a:defRPr sz="2000">
                <a:solidFill>
                  <a:schemeClr val="tx1"/>
                </a:solidFill>
                <a:latin typeface="Times" pitchFamily="18" charset="0"/>
              </a:defRPr>
            </a:lvl8pPr>
            <a:lvl9pPr marL="3822700" indent="-222250" algn="l" defTabSz="887413" rtl="0" eaLnBrk="0" fontAlgn="base" hangingPunct="0">
              <a:spcBef>
                <a:spcPct val="20000"/>
              </a:spcBef>
              <a:spcAft>
                <a:spcPct val="0"/>
              </a:spcAft>
              <a:buChar char="»"/>
              <a:defRPr sz="2000">
                <a:solidFill>
                  <a:schemeClr val="tx1"/>
                </a:solidFill>
                <a:latin typeface="Times" pitchFamily="18" charset="0"/>
              </a:defRPr>
            </a:lvl9pPr>
          </a:lstStyle>
          <a:p>
            <a:pPr marL="0" indent="0">
              <a:buNone/>
            </a:pPr>
            <a:r>
              <a:rPr lang="en-US" b="0" dirty="0" smtClean="0"/>
              <a:t>Six-fold symmetry of the aperture is apparent in the PSF.</a:t>
            </a:r>
          </a:p>
          <a:p>
            <a:pPr marL="0" indent="0">
              <a:buNone/>
            </a:pPr>
            <a:r>
              <a:rPr lang="en-US" b="0" dirty="0" smtClean="0"/>
              <a:t>It’s </a:t>
            </a:r>
            <a:r>
              <a:rPr lang="en-US" b="0" i="1" dirty="0" smtClean="0"/>
              <a:t>almost</a:t>
            </a:r>
            <a:r>
              <a:rPr lang="en-US" b="0" dirty="0" smtClean="0"/>
              <a:t> starting to look like the PSF from a filled aperture, with a central lobe surrounded by rings, where the effective aperture size is the circumscribing circle around the entire 7-segment array – 25 m!</a:t>
            </a:r>
          </a:p>
          <a:p>
            <a:pPr marL="0" indent="0">
              <a:buNone/>
            </a:pPr>
            <a:r>
              <a:rPr lang="en-US" b="0" dirty="0" smtClean="0"/>
              <a:t>Every pair of mirror segments generates a set of fringes, just like LBT.</a:t>
            </a:r>
          </a:p>
          <a:p>
            <a:pPr marL="0" indent="0">
              <a:buNone/>
            </a:pPr>
            <a:r>
              <a:rPr lang="en-US" b="0" dirty="0" smtClean="0"/>
              <a:t>There are 21 segment pairings: i.e. 21 sets of cosine fringes that all multiply together coherently.</a:t>
            </a:r>
          </a:p>
        </p:txBody>
      </p:sp>
      <p:sp>
        <p:nvSpPr>
          <p:cNvPr id="2" name="Title 1"/>
          <p:cNvSpPr>
            <a:spLocks noGrp="1"/>
          </p:cNvSpPr>
          <p:nvPr>
            <p:ph type="title"/>
          </p:nvPr>
        </p:nvSpPr>
        <p:spPr>
          <a:xfrm>
            <a:off x="293063" y="236417"/>
            <a:ext cx="8275203" cy="538995"/>
          </a:xfrm>
        </p:spPr>
        <p:txBody>
          <a:bodyPr/>
          <a:lstStyle/>
          <a:p>
            <a:r>
              <a:rPr lang="en-US" dirty="0" smtClean="0"/>
              <a:t>Now, add more segments…</a:t>
            </a:r>
            <a:endParaRPr lang="en-US" dirty="0"/>
          </a:p>
        </p:txBody>
      </p:sp>
      <p:pic>
        <p:nvPicPr>
          <p:cNvPr id="7" name="Picture 6" descr="GMT-4-Low.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4607" y="953516"/>
            <a:ext cx="3625486" cy="2743200"/>
          </a:xfrm>
          <a:prstGeom prst="rect">
            <a:avLst/>
          </a:prstGeom>
        </p:spPr>
      </p:pic>
      <p:sp>
        <p:nvSpPr>
          <p:cNvPr id="9" name="TextBox 8"/>
          <p:cNvSpPr txBox="1"/>
          <p:nvPr/>
        </p:nvSpPr>
        <p:spPr>
          <a:xfrm>
            <a:off x="1007402" y="3094438"/>
            <a:ext cx="2541982" cy="338554"/>
          </a:xfrm>
          <a:prstGeom prst="rect">
            <a:avLst/>
          </a:prstGeom>
          <a:noFill/>
        </p:spPr>
        <p:txBody>
          <a:bodyPr wrap="none" lIns="91440" rtlCol="0">
            <a:spAutoFit/>
          </a:bodyPr>
          <a:lstStyle/>
          <a:p>
            <a:r>
              <a:rPr lang="en-US" sz="1600" dirty="0" smtClean="0">
                <a:solidFill>
                  <a:srgbClr val="FFFFFF"/>
                </a:solidFill>
              </a:rPr>
              <a:t>Giant Magellan Telescope</a:t>
            </a:r>
          </a:p>
        </p:txBody>
      </p:sp>
      <p:pic>
        <p:nvPicPr>
          <p:cNvPr id="8" name="Picture 7" descr="SIRII_psf.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0840" y="922759"/>
            <a:ext cx="3012357" cy="2743200"/>
          </a:xfrm>
          <a:prstGeom prst="rect">
            <a:avLst/>
          </a:prstGeom>
        </p:spPr>
      </p:pic>
      <p:sp>
        <p:nvSpPr>
          <p:cNvPr id="11" name="TextBox 10"/>
          <p:cNvSpPr txBox="1"/>
          <p:nvPr/>
        </p:nvSpPr>
        <p:spPr>
          <a:xfrm>
            <a:off x="5769033" y="2975905"/>
            <a:ext cx="1553129" cy="338554"/>
          </a:xfrm>
          <a:prstGeom prst="rect">
            <a:avLst/>
          </a:prstGeom>
          <a:noFill/>
        </p:spPr>
        <p:txBody>
          <a:bodyPr wrap="none" lIns="91440" rtlCol="0">
            <a:spAutoFit/>
          </a:bodyPr>
          <a:lstStyle/>
          <a:p>
            <a:r>
              <a:rPr lang="en-US" sz="1600" dirty="0" smtClean="0">
                <a:solidFill>
                  <a:srgbClr val="FFFFFF"/>
                </a:solidFill>
              </a:rPr>
              <a:t>Simulated PSF</a:t>
            </a:r>
          </a:p>
        </p:txBody>
      </p:sp>
    </p:spTree>
    <p:extLst>
      <p:ext uri="{BB962C8B-B14F-4D97-AF65-F5344CB8AC3E}">
        <p14:creationId xmlns:p14="http://schemas.microsoft.com/office/powerpoint/2010/main" val="5485123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3"/>
          <p:cNvSpPr txBox="1">
            <a:spLocks/>
          </p:cNvSpPr>
          <p:nvPr/>
        </p:nvSpPr>
        <p:spPr>
          <a:xfrm>
            <a:off x="398461" y="3606800"/>
            <a:ext cx="8440739" cy="3087913"/>
          </a:xfrm>
          <a:prstGeom prst="rect">
            <a:avLst/>
          </a:prstGeom>
        </p:spPr>
        <p:txBody>
          <a:bodyPr/>
          <a:lstStyle>
            <a:lvl1pPr marL="228600" indent="-228600" algn="l" defTabSz="887413" rtl="0" eaLnBrk="0" fontAlgn="base" hangingPunct="0">
              <a:lnSpc>
                <a:spcPct val="95000"/>
              </a:lnSpc>
              <a:spcBef>
                <a:spcPts val="900"/>
              </a:spcBef>
              <a:spcAft>
                <a:spcPts val="300"/>
              </a:spcAft>
              <a:buClr>
                <a:srgbClr val="000000"/>
              </a:buClr>
              <a:buSzPct val="125000"/>
              <a:buChar char="•"/>
              <a:defRPr sz="2000" b="1">
                <a:solidFill>
                  <a:srgbClr val="000000"/>
                </a:solidFill>
                <a:effectLst/>
                <a:latin typeface="+mn-lt"/>
                <a:ea typeface="+mn-ea"/>
                <a:cs typeface="+mn-cs"/>
              </a:defRPr>
            </a:lvl1pPr>
            <a:lvl2pPr marL="633413" indent="-290513" algn="l" defTabSz="887413" rtl="0" eaLnBrk="0" fontAlgn="base" hangingPunct="0">
              <a:lnSpc>
                <a:spcPct val="95000"/>
              </a:lnSpc>
              <a:spcBef>
                <a:spcPts val="0"/>
              </a:spcBef>
              <a:spcAft>
                <a:spcPts val="300"/>
              </a:spcAft>
              <a:buClr>
                <a:srgbClr val="000000"/>
              </a:buClr>
              <a:buSzPct val="125000"/>
              <a:buChar char="–"/>
              <a:defRPr sz="1800" b="1">
                <a:solidFill>
                  <a:srgbClr val="000000"/>
                </a:solidFill>
                <a:effectLst/>
                <a:latin typeface="+mn-lt"/>
              </a:defRPr>
            </a:lvl2pPr>
            <a:lvl3pPr marL="914400" indent="-166688" algn="l" defTabSz="887413" rtl="0" eaLnBrk="0" fontAlgn="base" hangingPunct="0">
              <a:lnSpc>
                <a:spcPct val="95000"/>
              </a:lnSpc>
              <a:spcBef>
                <a:spcPts val="0"/>
              </a:spcBef>
              <a:spcAft>
                <a:spcPts val="300"/>
              </a:spcAft>
              <a:buClr>
                <a:srgbClr val="000000"/>
              </a:buClr>
              <a:buSzPct val="125000"/>
              <a:buChar char="•"/>
              <a:defRPr sz="1600" b="1">
                <a:solidFill>
                  <a:srgbClr val="000000"/>
                </a:solidFill>
                <a:effectLst/>
                <a:latin typeface="+mn-lt"/>
              </a:defRPr>
            </a:lvl3pPr>
            <a:lvl4pPr marL="1319213" indent="-176213" algn="l" defTabSz="887413" rtl="0" eaLnBrk="0" fontAlgn="base" hangingPunct="0">
              <a:lnSpc>
                <a:spcPct val="95000"/>
              </a:lnSpc>
              <a:spcBef>
                <a:spcPts val="0"/>
              </a:spcBef>
              <a:spcAft>
                <a:spcPts val="300"/>
              </a:spcAft>
              <a:buClr>
                <a:srgbClr val="000000"/>
              </a:buClr>
              <a:buSzPct val="125000"/>
              <a:buFont typeface="Arial" pitchFamily="34" charset="0"/>
              <a:buChar char="-"/>
              <a:defRPr sz="1400" b="1">
                <a:solidFill>
                  <a:srgbClr val="000000"/>
                </a:solidFill>
                <a:effectLst/>
                <a:latin typeface="+mn-lt"/>
              </a:defRPr>
            </a:lvl4pPr>
            <a:lvl5pPr marL="1776413" indent="-176213" algn="l" defTabSz="887413" rtl="0" eaLnBrk="0" fontAlgn="base" hangingPunct="0">
              <a:spcBef>
                <a:spcPts val="0"/>
              </a:spcBef>
              <a:spcAft>
                <a:spcPts val="300"/>
              </a:spcAft>
              <a:buClr>
                <a:srgbClr val="000000"/>
              </a:buClr>
              <a:buChar char="»"/>
              <a:defRPr sz="1400" baseline="0">
                <a:solidFill>
                  <a:schemeClr val="tx1"/>
                </a:solidFill>
                <a:latin typeface="+mn-lt"/>
              </a:defRPr>
            </a:lvl5pPr>
            <a:lvl6pPr marL="2451100" indent="-222250" algn="l" defTabSz="887413" rtl="0" eaLnBrk="0" fontAlgn="base" hangingPunct="0">
              <a:spcBef>
                <a:spcPct val="20000"/>
              </a:spcBef>
              <a:spcAft>
                <a:spcPct val="0"/>
              </a:spcAft>
              <a:buChar char="»"/>
              <a:defRPr sz="2000">
                <a:solidFill>
                  <a:schemeClr val="tx1"/>
                </a:solidFill>
                <a:latin typeface="Times" pitchFamily="18" charset="0"/>
              </a:defRPr>
            </a:lvl6pPr>
            <a:lvl7pPr marL="2908300" indent="-222250" algn="l" defTabSz="887413" rtl="0" eaLnBrk="0" fontAlgn="base" hangingPunct="0">
              <a:spcBef>
                <a:spcPct val="20000"/>
              </a:spcBef>
              <a:spcAft>
                <a:spcPct val="0"/>
              </a:spcAft>
              <a:buChar char="»"/>
              <a:defRPr sz="2000">
                <a:solidFill>
                  <a:schemeClr val="tx1"/>
                </a:solidFill>
                <a:latin typeface="Times" pitchFamily="18" charset="0"/>
              </a:defRPr>
            </a:lvl7pPr>
            <a:lvl8pPr marL="3365500" indent="-222250" algn="l" defTabSz="887413" rtl="0" eaLnBrk="0" fontAlgn="base" hangingPunct="0">
              <a:spcBef>
                <a:spcPct val="20000"/>
              </a:spcBef>
              <a:spcAft>
                <a:spcPct val="0"/>
              </a:spcAft>
              <a:buChar char="»"/>
              <a:defRPr sz="2000">
                <a:solidFill>
                  <a:schemeClr val="tx1"/>
                </a:solidFill>
                <a:latin typeface="Times" pitchFamily="18" charset="0"/>
              </a:defRPr>
            </a:lvl8pPr>
            <a:lvl9pPr marL="3822700" indent="-222250" algn="l" defTabSz="887413" rtl="0" eaLnBrk="0" fontAlgn="base" hangingPunct="0">
              <a:spcBef>
                <a:spcPct val="20000"/>
              </a:spcBef>
              <a:spcAft>
                <a:spcPct val="0"/>
              </a:spcAft>
              <a:buChar char="»"/>
              <a:defRPr sz="2000">
                <a:solidFill>
                  <a:schemeClr val="tx1"/>
                </a:solidFill>
                <a:latin typeface="Times" pitchFamily="18" charset="0"/>
              </a:defRPr>
            </a:lvl9pPr>
          </a:lstStyle>
          <a:p>
            <a:pPr marL="0" indent="0">
              <a:buNone/>
            </a:pPr>
            <a:r>
              <a:rPr lang="en-US" b="0" dirty="0" smtClean="0"/>
              <a:t>When random OPD errors are introduced between the 7 segments, the 21 sets of fringes all move, just like the LBTI fringes.</a:t>
            </a:r>
          </a:p>
          <a:p>
            <a:pPr marL="0" indent="0">
              <a:buNone/>
            </a:pPr>
            <a:r>
              <a:rPr lang="en-US" b="0" dirty="0" smtClean="0"/>
              <a:t>The (now perturbed) PSF has become a set of ‘speckles’.</a:t>
            </a:r>
            <a:endParaRPr lang="en-US" b="0" dirty="0"/>
          </a:p>
          <a:p>
            <a:pPr lvl="1"/>
            <a:r>
              <a:rPr lang="en-US" b="0" dirty="0" smtClean="0"/>
              <a:t>Each retains the size of the central lobe of the pristine PSF because it’s still made by constructive interference from overlapping sets of fringes that have a period determined by the primary mirror segment spacing.</a:t>
            </a:r>
          </a:p>
          <a:p>
            <a:pPr lvl="1"/>
            <a:r>
              <a:rPr lang="en-US" b="0" dirty="0" smtClean="0"/>
              <a:t>The bright/dark distribution of each fringe set has been moved away from the optical axis by the corresponding OPD error, so energy shows up in places other than the center of the PSF.</a:t>
            </a:r>
          </a:p>
        </p:txBody>
      </p:sp>
      <p:sp>
        <p:nvSpPr>
          <p:cNvPr id="2" name="Title 1"/>
          <p:cNvSpPr>
            <a:spLocks noGrp="1"/>
          </p:cNvSpPr>
          <p:nvPr>
            <p:ph type="title"/>
          </p:nvPr>
        </p:nvSpPr>
        <p:spPr>
          <a:xfrm>
            <a:off x="293063" y="236417"/>
            <a:ext cx="8275203" cy="538995"/>
          </a:xfrm>
        </p:spPr>
        <p:txBody>
          <a:bodyPr/>
          <a:lstStyle/>
          <a:p>
            <a:r>
              <a:rPr lang="en-US" dirty="0" smtClean="0"/>
              <a:t>Effect of OPD errors</a:t>
            </a:r>
            <a:endParaRPr lang="en-US" dirty="0"/>
          </a:p>
        </p:txBody>
      </p:sp>
      <p:pic>
        <p:nvPicPr>
          <p:cNvPr id="4" name="Picture 3" descr="GMT_scramble_psf.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35907" y="1194208"/>
            <a:ext cx="2550505" cy="2286000"/>
          </a:xfrm>
          <a:prstGeom prst="rect">
            <a:avLst/>
          </a:prstGeom>
        </p:spPr>
      </p:pic>
      <p:pic>
        <p:nvPicPr>
          <p:cNvPr id="5" name="Picture 4" descr="GMT_psf.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0266" y="1194209"/>
            <a:ext cx="2550505" cy="2286000"/>
          </a:xfrm>
          <a:prstGeom prst="rect">
            <a:avLst/>
          </a:prstGeom>
        </p:spPr>
      </p:pic>
      <p:sp>
        <p:nvSpPr>
          <p:cNvPr id="10" name="TextBox 9"/>
          <p:cNvSpPr txBox="1"/>
          <p:nvPr/>
        </p:nvSpPr>
        <p:spPr>
          <a:xfrm>
            <a:off x="2185021" y="977777"/>
            <a:ext cx="1541407" cy="338554"/>
          </a:xfrm>
          <a:prstGeom prst="rect">
            <a:avLst/>
          </a:prstGeom>
          <a:noFill/>
        </p:spPr>
        <p:txBody>
          <a:bodyPr wrap="none" lIns="91440" rtlCol="0">
            <a:spAutoFit/>
          </a:bodyPr>
          <a:lstStyle/>
          <a:p>
            <a:r>
              <a:rPr lang="en-US" sz="1600" dirty="0" smtClean="0">
                <a:solidFill>
                  <a:schemeClr val="tx1"/>
                </a:solidFill>
              </a:rPr>
              <a:t>No OPD errors</a:t>
            </a:r>
          </a:p>
        </p:txBody>
      </p:sp>
      <p:sp>
        <p:nvSpPr>
          <p:cNvPr id="11" name="TextBox 10"/>
          <p:cNvSpPr txBox="1"/>
          <p:nvPr/>
        </p:nvSpPr>
        <p:spPr>
          <a:xfrm>
            <a:off x="4442327" y="774577"/>
            <a:ext cx="2686605" cy="584776"/>
          </a:xfrm>
          <a:prstGeom prst="rect">
            <a:avLst/>
          </a:prstGeom>
          <a:noFill/>
        </p:spPr>
        <p:txBody>
          <a:bodyPr wrap="square" lIns="91440" rtlCol="0">
            <a:spAutoFit/>
          </a:bodyPr>
          <a:lstStyle/>
          <a:p>
            <a:r>
              <a:rPr lang="en-US" sz="1600" dirty="0" smtClean="0">
                <a:solidFill>
                  <a:schemeClr val="tx1"/>
                </a:solidFill>
              </a:rPr>
              <a:t>Random OPD errors between segments</a:t>
            </a:r>
          </a:p>
        </p:txBody>
      </p:sp>
    </p:spTree>
    <p:extLst>
      <p:ext uri="{BB962C8B-B14F-4D97-AF65-F5344CB8AC3E}">
        <p14:creationId xmlns:p14="http://schemas.microsoft.com/office/powerpoint/2010/main" val="17715098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3"/>
          <p:cNvSpPr txBox="1">
            <a:spLocks/>
          </p:cNvSpPr>
          <p:nvPr/>
        </p:nvSpPr>
        <p:spPr>
          <a:xfrm>
            <a:off x="398461" y="999068"/>
            <a:ext cx="8440739" cy="5695646"/>
          </a:xfrm>
          <a:prstGeom prst="rect">
            <a:avLst/>
          </a:prstGeom>
        </p:spPr>
        <p:txBody>
          <a:bodyPr/>
          <a:lstStyle>
            <a:lvl1pPr marL="228600" indent="-228600" algn="l" defTabSz="887413" rtl="0" eaLnBrk="0" fontAlgn="base" hangingPunct="0">
              <a:lnSpc>
                <a:spcPct val="95000"/>
              </a:lnSpc>
              <a:spcBef>
                <a:spcPts val="900"/>
              </a:spcBef>
              <a:spcAft>
                <a:spcPts val="300"/>
              </a:spcAft>
              <a:buClr>
                <a:srgbClr val="000000"/>
              </a:buClr>
              <a:buSzPct val="125000"/>
              <a:buChar char="•"/>
              <a:defRPr sz="2000" b="1">
                <a:solidFill>
                  <a:srgbClr val="000000"/>
                </a:solidFill>
                <a:effectLst/>
                <a:latin typeface="+mn-lt"/>
                <a:ea typeface="+mn-ea"/>
                <a:cs typeface="+mn-cs"/>
              </a:defRPr>
            </a:lvl1pPr>
            <a:lvl2pPr marL="633413" indent="-290513" algn="l" defTabSz="887413" rtl="0" eaLnBrk="0" fontAlgn="base" hangingPunct="0">
              <a:lnSpc>
                <a:spcPct val="95000"/>
              </a:lnSpc>
              <a:spcBef>
                <a:spcPts val="0"/>
              </a:spcBef>
              <a:spcAft>
                <a:spcPts val="300"/>
              </a:spcAft>
              <a:buClr>
                <a:srgbClr val="000000"/>
              </a:buClr>
              <a:buSzPct val="125000"/>
              <a:buChar char="–"/>
              <a:defRPr sz="1800" b="1">
                <a:solidFill>
                  <a:srgbClr val="000000"/>
                </a:solidFill>
                <a:effectLst/>
                <a:latin typeface="+mn-lt"/>
              </a:defRPr>
            </a:lvl2pPr>
            <a:lvl3pPr marL="914400" indent="-166688" algn="l" defTabSz="887413" rtl="0" eaLnBrk="0" fontAlgn="base" hangingPunct="0">
              <a:lnSpc>
                <a:spcPct val="95000"/>
              </a:lnSpc>
              <a:spcBef>
                <a:spcPts val="0"/>
              </a:spcBef>
              <a:spcAft>
                <a:spcPts val="300"/>
              </a:spcAft>
              <a:buClr>
                <a:srgbClr val="000000"/>
              </a:buClr>
              <a:buSzPct val="125000"/>
              <a:buChar char="•"/>
              <a:defRPr sz="1600" b="1">
                <a:solidFill>
                  <a:srgbClr val="000000"/>
                </a:solidFill>
                <a:effectLst/>
                <a:latin typeface="+mn-lt"/>
              </a:defRPr>
            </a:lvl3pPr>
            <a:lvl4pPr marL="1319213" indent="-176213" algn="l" defTabSz="887413" rtl="0" eaLnBrk="0" fontAlgn="base" hangingPunct="0">
              <a:lnSpc>
                <a:spcPct val="95000"/>
              </a:lnSpc>
              <a:spcBef>
                <a:spcPts val="0"/>
              </a:spcBef>
              <a:spcAft>
                <a:spcPts val="300"/>
              </a:spcAft>
              <a:buClr>
                <a:srgbClr val="000000"/>
              </a:buClr>
              <a:buSzPct val="125000"/>
              <a:buFont typeface="Arial" pitchFamily="34" charset="0"/>
              <a:buChar char="-"/>
              <a:defRPr sz="1400" b="1">
                <a:solidFill>
                  <a:srgbClr val="000000"/>
                </a:solidFill>
                <a:effectLst/>
                <a:latin typeface="+mn-lt"/>
              </a:defRPr>
            </a:lvl4pPr>
            <a:lvl5pPr marL="1776413" indent="-176213" algn="l" defTabSz="887413" rtl="0" eaLnBrk="0" fontAlgn="base" hangingPunct="0">
              <a:spcBef>
                <a:spcPts val="0"/>
              </a:spcBef>
              <a:spcAft>
                <a:spcPts val="300"/>
              </a:spcAft>
              <a:buClr>
                <a:srgbClr val="000000"/>
              </a:buClr>
              <a:buChar char="»"/>
              <a:defRPr sz="1400" baseline="0">
                <a:solidFill>
                  <a:schemeClr val="tx1"/>
                </a:solidFill>
                <a:latin typeface="+mn-lt"/>
              </a:defRPr>
            </a:lvl5pPr>
            <a:lvl6pPr marL="2451100" indent="-222250" algn="l" defTabSz="887413" rtl="0" eaLnBrk="0" fontAlgn="base" hangingPunct="0">
              <a:spcBef>
                <a:spcPct val="20000"/>
              </a:spcBef>
              <a:spcAft>
                <a:spcPct val="0"/>
              </a:spcAft>
              <a:buChar char="»"/>
              <a:defRPr sz="2000">
                <a:solidFill>
                  <a:schemeClr val="tx1"/>
                </a:solidFill>
                <a:latin typeface="Times" pitchFamily="18" charset="0"/>
              </a:defRPr>
            </a:lvl6pPr>
            <a:lvl7pPr marL="2908300" indent="-222250" algn="l" defTabSz="887413" rtl="0" eaLnBrk="0" fontAlgn="base" hangingPunct="0">
              <a:spcBef>
                <a:spcPct val="20000"/>
              </a:spcBef>
              <a:spcAft>
                <a:spcPct val="0"/>
              </a:spcAft>
              <a:buChar char="»"/>
              <a:defRPr sz="2000">
                <a:solidFill>
                  <a:schemeClr val="tx1"/>
                </a:solidFill>
                <a:latin typeface="Times" pitchFamily="18" charset="0"/>
              </a:defRPr>
            </a:lvl7pPr>
            <a:lvl8pPr marL="3365500" indent="-222250" algn="l" defTabSz="887413" rtl="0" eaLnBrk="0" fontAlgn="base" hangingPunct="0">
              <a:spcBef>
                <a:spcPct val="20000"/>
              </a:spcBef>
              <a:spcAft>
                <a:spcPct val="0"/>
              </a:spcAft>
              <a:buChar char="»"/>
              <a:defRPr sz="2000">
                <a:solidFill>
                  <a:schemeClr val="tx1"/>
                </a:solidFill>
                <a:latin typeface="Times" pitchFamily="18" charset="0"/>
              </a:defRPr>
            </a:lvl8pPr>
            <a:lvl9pPr marL="3822700" indent="-222250" algn="l" defTabSz="887413" rtl="0" eaLnBrk="0" fontAlgn="base" hangingPunct="0">
              <a:spcBef>
                <a:spcPct val="20000"/>
              </a:spcBef>
              <a:spcAft>
                <a:spcPct val="0"/>
              </a:spcAft>
              <a:buChar char="»"/>
              <a:defRPr sz="2000">
                <a:solidFill>
                  <a:schemeClr val="tx1"/>
                </a:solidFill>
                <a:latin typeface="Times" pitchFamily="18" charset="0"/>
              </a:defRPr>
            </a:lvl9pPr>
          </a:lstStyle>
          <a:p>
            <a:pPr marL="0" indent="0">
              <a:buNone/>
            </a:pPr>
            <a:r>
              <a:rPr lang="en-US" b="0" dirty="0" smtClean="0"/>
              <a:t>The atmospheric refractive index fluctuations impose OPD errors between segments – and they have just this effect on the PSF (breaking it into diffraction-limited-size speckles)</a:t>
            </a:r>
          </a:p>
          <a:p>
            <a:pPr marL="0" indent="0">
              <a:buNone/>
            </a:pPr>
            <a:r>
              <a:rPr lang="en-US" b="0" dirty="0" smtClean="0"/>
              <a:t>That’s what caused the fringe wander in the LBTI star movie earlier.</a:t>
            </a:r>
          </a:p>
          <a:p>
            <a:pPr marL="0" indent="0">
              <a:buNone/>
            </a:pPr>
            <a:endParaRPr lang="en-US" b="0" dirty="0"/>
          </a:p>
          <a:p>
            <a:pPr marL="0" indent="0">
              <a:buNone/>
            </a:pPr>
            <a:r>
              <a:rPr lang="en-US" b="0" dirty="0" smtClean="0"/>
              <a:t>GMT is (well, will be…) close to a filled aperture, but we can also think of a </a:t>
            </a:r>
            <a:r>
              <a:rPr lang="en-US" b="0" i="1" dirty="0" smtClean="0"/>
              <a:t>real</a:t>
            </a:r>
            <a:r>
              <a:rPr lang="en-US" b="0" dirty="0" smtClean="0"/>
              <a:t> filled aperture as being conceptually filled with segments that have dynamically evolving OPD errors between them introduced by the atmosphere.</a:t>
            </a:r>
          </a:p>
          <a:p>
            <a:pPr marL="0" indent="0">
              <a:buNone/>
            </a:pPr>
            <a:r>
              <a:rPr lang="en-US" b="0" dirty="0" smtClean="0"/>
              <a:t>We can expect, then, that the instantaneous (and monochromatic) PSF of a filled aperture telescope looking through atmospheric turbulence will have the same character of being broken up into speckles, each at about the size of the diffraction limit </a:t>
            </a:r>
            <a:r>
              <a:rPr lang="en-US" b="0" dirty="0" smtClean="0">
                <a:latin typeface="Symbol" charset="2"/>
                <a:cs typeface="Symbol" charset="2"/>
              </a:rPr>
              <a:t>l</a:t>
            </a:r>
            <a:r>
              <a:rPr lang="en-US" b="0" dirty="0" smtClean="0"/>
              <a:t>/D.</a:t>
            </a:r>
          </a:p>
          <a:p>
            <a:pPr marL="0" indent="0">
              <a:buNone/>
            </a:pPr>
            <a:r>
              <a:rPr lang="en-US" b="0" dirty="0" smtClean="0"/>
              <a:t>What remains (coming shortly!) is to define how big these conceptual ‘segments’ are, and how many speckles they create in the PSF.</a:t>
            </a:r>
          </a:p>
        </p:txBody>
      </p:sp>
      <p:sp>
        <p:nvSpPr>
          <p:cNvPr id="2" name="Title 1"/>
          <p:cNvSpPr>
            <a:spLocks noGrp="1"/>
          </p:cNvSpPr>
          <p:nvPr>
            <p:ph type="title"/>
          </p:nvPr>
        </p:nvSpPr>
        <p:spPr>
          <a:xfrm>
            <a:off x="293063" y="236417"/>
            <a:ext cx="8275203" cy="538995"/>
          </a:xfrm>
        </p:spPr>
        <p:txBody>
          <a:bodyPr/>
          <a:lstStyle/>
          <a:p>
            <a:r>
              <a:rPr lang="en-US" dirty="0" smtClean="0"/>
              <a:t>Analogy with turbulence-induced OPD errors</a:t>
            </a:r>
            <a:endParaRPr lang="en-US" dirty="0"/>
          </a:p>
        </p:txBody>
      </p:sp>
    </p:spTree>
    <p:extLst>
      <p:ext uri="{BB962C8B-B14F-4D97-AF65-F5344CB8AC3E}">
        <p14:creationId xmlns:p14="http://schemas.microsoft.com/office/powerpoint/2010/main" val="35258359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3"/>
          <p:cNvSpPr txBox="1">
            <a:spLocks/>
          </p:cNvSpPr>
          <p:nvPr/>
        </p:nvSpPr>
        <p:spPr>
          <a:xfrm>
            <a:off x="398461" y="999067"/>
            <a:ext cx="8440739" cy="5723465"/>
          </a:xfrm>
          <a:prstGeom prst="rect">
            <a:avLst/>
          </a:prstGeom>
        </p:spPr>
        <p:txBody>
          <a:bodyPr/>
          <a:lstStyle>
            <a:lvl1pPr marL="228600" indent="-228600" algn="l" defTabSz="887413" rtl="0" eaLnBrk="0" fontAlgn="base" hangingPunct="0">
              <a:lnSpc>
                <a:spcPct val="95000"/>
              </a:lnSpc>
              <a:spcBef>
                <a:spcPts val="900"/>
              </a:spcBef>
              <a:spcAft>
                <a:spcPts val="300"/>
              </a:spcAft>
              <a:buClr>
                <a:srgbClr val="000000"/>
              </a:buClr>
              <a:buSzPct val="125000"/>
              <a:buChar char="•"/>
              <a:defRPr sz="2000" b="1">
                <a:solidFill>
                  <a:srgbClr val="000000"/>
                </a:solidFill>
                <a:effectLst/>
                <a:latin typeface="+mn-lt"/>
                <a:ea typeface="+mn-ea"/>
                <a:cs typeface="+mn-cs"/>
              </a:defRPr>
            </a:lvl1pPr>
            <a:lvl2pPr marL="633413" indent="-290513" algn="l" defTabSz="887413" rtl="0" eaLnBrk="0" fontAlgn="base" hangingPunct="0">
              <a:lnSpc>
                <a:spcPct val="95000"/>
              </a:lnSpc>
              <a:spcBef>
                <a:spcPts val="0"/>
              </a:spcBef>
              <a:spcAft>
                <a:spcPts val="300"/>
              </a:spcAft>
              <a:buClr>
                <a:srgbClr val="000000"/>
              </a:buClr>
              <a:buSzPct val="125000"/>
              <a:buChar char="–"/>
              <a:defRPr sz="1800" b="1">
                <a:solidFill>
                  <a:srgbClr val="000000"/>
                </a:solidFill>
                <a:effectLst/>
                <a:latin typeface="+mn-lt"/>
              </a:defRPr>
            </a:lvl2pPr>
            <a:lvl3pPr marL="914400" indent="-166688" algn="l" defTabSz="887413" rtl="0" eaLnBrk="0" fontAlgn="base" hangingPunct="0">
              <a:lnSpc>
                <a:spcPct val="95000"/>
              </a:lnSpc>
              <a:spcBef>
                <a:spcPts val="0"/>
              </a:spcBef>
              <a:spcAft>
                <a:spcPts val="300"/>
              </a:spcAft>
              <a:buClr>
                <a:srgbClr val="000000"/>
              </a:buClr>
              <a:buSzPct val="125000"/>
              <a:buChar char="•"/>
              <a:defRPr sz="1600" b="1">
                <a:solidFill>
                  <a:srgbClr val="000000"/>
                </a:solidFill>
                <a:effectLst/>
                <a:latin typeface="+mn-lt"/>
              </a:defRPr>
            </a:lvl3pPr>
            <a:lvl4pPr marL="1319213" indent="-176213" algn="l" defTabSz="887413" rtl="0" eaLnBrk="0" fontAlgn="base" hangingPunct="0">
              <a:lnSpc>
                <a:spcPct val="95000"/>
              </a:lnSpc>
              <a:spcBef>
                <a:spcPts val="0"/>
              </a:spcBef>
              <a:spcAft>
                <a:spcPts val="300"/>
              </a:spcAft>
              <a:buClr>
                <a:srgbClr val="000000"/>
              </a:buClr>
              <a:buSzPct val="125000"/>
              <a:buFont typeface="Arial" pitchFamily="34" charset="0"/>
              <a:buChar char="-"/>
              <a:defRPr sz="1400" b="1">
                <a:solidFill>
                  <a:srgbClr val="000000"/>
                </a:solidFill>
                <a:effectLst/>
                <a:latin typeface="+mn-lt"/>
              </a:defRPr>
            </a:lvl4pPr>
            <a:lvl5pPr marL="1776413" indent="-176213" algn="l" defTabSz="887413" rtl="0" eaLnBrk="0" fontAlgn="base" hangingPunct="0">
              <a:spcBef>
                <a:spcPts val="0"/>
              </a:spcBef>
              <a:spcAft>
                <a:spcPts val="300"/>
              </a:spcAft>
              <a:buClr>
                <a:srgbClr val="000000"/>
              </a:buClr>
              <a:buChar char="»"/>
              <a:defRPr sz="1400" baseline="0">
                <a:solidFill>
                  <a:schemeClr val="tx1"/>
                </a:solidFill>
                <a:latin typeface="+mn-lt"/>
              </a:defRPr>
            </a:lvl5pPr>
            <a:lvl6pPr marL="2451100" indent="-222250" algn="l" defTabSz="887413" rtl="0" eaLnBrk="0" fontAlgn="base" hangingPunct="0">
              <a:spcBef>
                <a:spcPct val="20000"/>
              </a:spcBef>
              <a:spcAft>
                <a:spcPct val="0"/>
              </a:spcAft>
              <a:buChar char="»"/>
              <a:defRPr sz="2000">
                <a:solidFill>
                  <a:schemeClr val="tx1"/>
                </a:solidFill>
                <a:latin typeface="Times" pitchFamily="18" charset="0"/>
              </a:defRPr>
            </a:lvl6pPr>
            <a:lvl7pPr marL="2908300" indent="-222250" algn="l" defTabSz="887413" rtl="0" eaLnBrk="0" fontAlgn="base" hangingPunct="0">
              <a:spcBef>
                <a:spcPct val="20000"/>
              </a:spcBef>
              <a:spcAft>
                <a:spcPct val="0"/>
              </a:spcAft>
              <a:buChar char="»"/>
              <a:defRPr sz="2000">
                <a:solidFill>
                  <a:schemeClr val="tx1"/>
                </a:solidFill>
                <a:latin typeface="Times" pitchFamily="18" charset="0"/>
              </a:defRPr>
            </a:lvl7pPr>
            <a:lvl8pPr marL="3365500" indent="-222250" algn="l" defTabSz="887413" rtl="0" eaLnBrk="0" fontAlgn="base" hangingPunct="0">
              <a:spcBef>
                <a:spcPct val="20000"/>
              </a:spcBef>
              <a:spcAft>
                <a:spcPct val="0"/>
              </a:spcAft>
              <a:buChar char="»"/>
              <a:defRPr sz="2000">
                <a:solidFill>
                  <a:schemeClr val="tx1"/>
                </a:solidFill>
                <a:latin typeface="Times" pitchFamily="18" charset="0"/>
              </a:defRPr>
            </a:lvl8pPr>
            <a:lvl9pPr marL="3822700" indent="-222250" algn="l" defTabSz="887413" rtl="0" eaLnBrk="0" fontAlgn="base" hangingPunct="0">
              <a:spcBef>
                <a:spcPct val="20000"/>
              </a:spcBef>
              <a:spcAft>
                <a:spcPct val="0"/>
              </a:spcAft>
              <a:buChar char="»"/>
              <a:defRPr sz="2000">
                <a:solidFill>
                  <a:schemeClr val="tx1"/>
                </a:solidFill>
                <a:latin typeface="Times" pitchFamily="18" charset="0"/>
              </a:defRPr>
            </a:lvl9pPr>
          </a:lstStyle>
          <a:p>
            <a:pPr marL="0" indent="0">
              <a:buNone/>
            </a:pPr>
            <a:r>
              <a:rPr lang="en-US" b="0" dirty="0" smtClean="0"/>
              <a:t>Imagine I put a transmission mask over my imaging system’s aperture that looks like a sine wave (i.e. a single Fourier component), with </a:t>
            </a:r>
            <a:r>
              <a:rPr lang="en-US" b="0" i="1" dirty="0" smtClean="0"/>
              <a:t>n</a:t>
            </a:r>
            <a:r>
              <a:rPr lang="en-US" b="0" dirty="0" smtClean="0"/>
              <a:t> cycles per aperture</a:t>
            </a:r>
          </a:p>
          <a:p>
            <a:pPr lvl="1"/>
            <a:r>
              <a:rPr lang="en-US" b="0" dirty="0" smtClean="0"/>
              <a:t>Field in the aperture is then sin(2</a:t>
            </a:r>
            <a:r>
              <a:rPr lang="en-US" b="0" dirty="0" smtClean="0">
                <a:latin typeface="Symbol" charset="2"/>
                <a:cs typeface="Symbol" charset="2"/>
              </a:rPr>
              <a:t>p</a:t>
            </a:r>
            <a:r>
              <a:rPr lang="en-US" b="0" i="1" dirty="0" smtClean="0"/>
              <a:t>nx’/D</a:t>
            </a:r>
            <a:r>
              <a:rPr lang="en-US" b="0" dirty="0" smtClean="0"/>
              <a:t>)+1</a:t>
            </a:r>
          </a:p>
          <a:p>
            <a:pPr lvl="1"/>
            <a:r>
              <a:rPr lang="en-US" b="0" dirty="0" smtClean="0"/>
              <a:t>No such thing as negative transmission, so we can’t make the amplitude be strictly just a single Fourier component!</a:t>
            </a:r>
          </a:p>
          <a:p>
            <a:pPr marL="0" indent="0">
              <a:buNone/>
            </a:pPr>
            <a:r>
              <a:rPr lang="en-US" b="0" dirty="0" smtClean="0"/>
              <a:t>The field in the focal plane will be:</a:t>
            </a:r>
          </a:p>
          <a:p>
            <a:pPr marL="0" indent="0">
              <a:buNone/>
            </a:pPr>
            <a:endParaRPr lang="en-US" b="0" dirty="0" smtClean="0"/>
          </a:p>
          <a:p>
            <a:pPr marL="0" indent="0">
              <a:buNone/>
            </a:pPr>
            <a:r>
              <a:rPr lang="en-US" b="0" dirty="0" smtClean="0"/>
              <a:t>Then the PSF will be:</a:t>
            </a:r>
          </a:p>
          <a:p>
            <a:pPr marL="0" indent="0">
              <a:buNone/>
            </a:pPr>
            <a:endParaRPr lang="en-US" b="0" dirty="0"/>
          </a:p>
          <a:p>
            <a:pPr marL="0" indent="0">
              <a:buNone/>
            </a:pPr>
            <a:endParaRPr lang="en-US" b="0" dirty="0" smtClean="0"/>
          </a:p>
          <a:p>
            <a:pPr marL="0" indent="0">
              <a:buNone/>
            </a:pPr>
            <a:endParaRPr lang="en-US" b="0" dirty="0"/>
          </a:p>
          <a:p>
            <a:pPr lvl="1"/>
            <a:endParaRPr lang="en-US" b="0" dirty="0" smtClean="0"/>
          </a:p>
          <a:p>
            <a:pPr lvl="2"/>
            <a:endParaRPr lang="en-US" b="0" dirty="0"/>
          </a:p>
          <a:p>
            <a:pPr marL="0" indent="0">
              <a:buNone/>
            </a:pPr>
            <a:r>
              <a:rPr lang="en-US" b="0" dirty="0" smtClean="0"/>
              <a:t>So we should see one speckle on axis, and one each at </a:t>
            </a:r>
            <a:r>
              <a:rPr lang="en-US" b="0" i="1" dirty="0" smtClean="0"/>
              <a:t>x</a:t>
            </a:r>
            <a:r>
              <a:rPr lang="en-US" b="0" dirty="0" smtClean="0"/>
              <a:t> = </a:t>
            </a:r>
            <a:r>
              <a:rPr lang="en-US" b="0" dirty="0" smtClean="0">
                <a:sym typeface="Symbol"/>
              </a:rPr>
              <a:t></a:t>
            </a:r>
            <a:r>
              <a:rPr lang="en-US" b="0" i="1" dirty="0" err="1" smtClean="0">
                <a:sym typeface="Symbol"/>
              </a:rPr>
              <a:t>n</a:t>
            </a:r>
            <a:r>
              <a:rPr lang="en-US" b="0" dirty="0" err="1" smtClean="0">
                <a:latin typeface="Symbol" charset="2"/>
                <a:cs typeface="Symbol" charset="2"/>
                <a:sym typeface="Symbol"/>
              </a:rPr>
              <a:t>l</a:t>
            </a:r>
            <a:r>
              <a:rPr lang="en-US" b="0" i="1" dirty="0" err="1" smtClean="0">
                <a:sym typeface="Symbol"/>
              </a:rPr>
              <a:t>z</a:t>
            </a:r>
            <a:r>
              <a:rPr lang="en-US" b="0" i="1" dirty="0" smtClean="0">
                <a:sym typeface="Symbol"/>
              </a:rPr>
              <a:t>/D </a:t>
            </a:r>
            <a:r>
              <a:rPr lang="en-US" b="0" dirty="0" smtClean="0">
                <a:sym typeface="Symbol"/>
              </a:rPr>
              <a:t>that are ¼ as bright</a:t>
            </a:r>
            <a:endParaRPr lang="en-US" b="0" i="1" dirty="0"/>
          </a:p>
          <a:p>
            <a:pPr marL="0" indent="0">
              <a:buNone/>
            </a:pPr>
            <a:endParaRPr lang="en-US" b="0" dirty="0" smtClean="0"/>
          </a:p>
        </p:txBody>
      </p:sp>
      <p:sp>
        <p:nvSpPr>
          <p:cNvPr id="2" name="Title 1"/>
          <p:cNvSpPr>
            <a:spLocks noGrp="1"/>
          </p:cNvSpPr>
          <p:nvPr>
            <p:ph type="title"/>
          </p:nvPr>
        </p:nvSpPr>
        <p:spPr>
          <a:xfrm>
            <a:off x="293063" y="236417"/>
            <a:ext cx="8275203" cy="538995"/>
          </a:xfrm>
        </p:spPr>
        <p:txBody>
          <a:bodyPr/>
          <a:lstStyle/>
          <a:p>
            <a:r>
              <a:rPr lang="en-US" dirty="0" smtClean="0"/>
              <a:t>Fourier components and speckles (amplitude)</a:t>
            </a:r>
            <a:endParaRPr lang="en-US" dirty="0"/>
          </a:p>
        </p:txBody>
      </p:sp>
      <p:graphicFrame>
        <p:nvGraphicFramePr>
          <p:cNvPr id="10" name="Object 9"/>
          <p:cNvGraphicFramePr>
            <a:graphicFrameLocks noChangeAspect="1"/>
          </p:cNvGraphicFramePr>
          <p:nvPr>
            <p:extLst>
              <p:ext uri="{D42A27DB-BD31-4B8C-83A1-F6EECF244321}">
                <p14:modId xmlns:p14="http://schemas.microsoft.com/office/powerpoint/2010/main" val="4046491486"/>
              </p:ext>
            </p:extLst>
          </p:nvPr>
        </p:nvGraphicFramePr>
        <p:xfrm>
          <a:off x="2017713" y="3275013"/>
          <a:ext cx="4919662" cy="504825"/>
        </p:xfrm>
        <a:graphic>
          <a:graphicData uri="http://schemas.openxmlformats.org/presentationml/2006/ole">
            <mc:AlternateContent xmlns:mc="http://schemas.openxmlformats.org/markup-compatibility/2006">
              <mc:Choice xmlns:v="urn:schemas-microsoft-com:vml" Requires="v">
                <p:oleObj spid="_x0000_s23704" name="Equation" r:id="rId3" imgW="1854200" imgH="190500" progId="Equation.3">
                  <p:embed/>
                </p:oleObj>
              </mc:Choice>
              <mc:Fallback>
                <p:oleObj name="Equation" r:id="rId3" imgW="1854200" imgH="190500" progId="Equation.3">
                  <p:embed/>
                  <p:pic>
                    <p:nvPicPr>
                      <p:cNvPr id="0" name=""/>
                      <p:cNvPicPr/>
                      <p:nvPr/>
                    </p:nvPicPr>
                    <p:blipFill>
                      <a:blip r:embed="rId4"/>
                      <a:stretch>
                        <a:fillRect/>
                      </a:stretch>
                    </p:blipFill>
                    <p:spPr>
                      <a:xfrm>
                        <a:off x="2017713" y="3275013"/>
                        <a:ext cx="4919662" cy="504825"/>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3688296074"/>
              </p:ext>
            </p:extLst>
          </p:nvPr>
        </p:nvGraphicFramePr>
        <p:xfrm>
          <a:off x="3471333" y="5540388"/>
          <a:ext cx="3536950" cy="504825"/>
        </p:xfrm>
        <a:graphic>
          <a:graphicData uri="http://schemas.openxmlformats.org/presentationml/2006/ole">
            <mc:AlternateContent xmlns:mc="http://schemas.openxmlformats.org/markup-compatibility/2006">
              <mc:Choice xmlns:v="urn:schemas-microsoft-com:vml" Requires="v">
                <p:oleObj spid="_x0000_s23705" name="Equation" r:id="rId5" imgW="1333500" imgH="190500" progId="Equation.3">
                  <p:embed/>
                </p:oleObj>
              </mc:Choice>
              <mc:Fallback>
                <p:oleObj name="Equation" r:id="rId5" imgW="1333500" imgH="190500" progId="Equation.3">
                  <p:embed/>
                  <p:pic>
                    <p:nvPicPr>
                      <p:cNvPr id="0" name=""/>
                      <p:cNvPicPr/>
                      <p:nvPr/>
                    </p:nvPicPr>
                    <p:blipFill>
                      <a:blip r:embed="rId6"/>
                      <a:stretch>
                        <a:fillRect/>
                      </a:stretch>
                    </p:blipFill>
                    <p:spPr>
                      <a:xfrm>
                        <a:off x="3471333" y="5540388"/>
                        <a:ext cx="3536950" cy="504825"/>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815001003"/>
              </p:ext>
            </p:extLst>
          </p:nvPr>
        </p:nvGraphicFramePr>
        <p:xfrm>
          <a:off x="2322509" y="4021138"/>
          <a:ext cx="4818062" cy="774700"/>
        </p:xfrm>
        <a:graphic>
          <a:graphicData uri="http://schemas.openxmlformats.org/presentationml/2006/ole">
            <mc:AlternateContent xmlns:mc="http://schemas.openxmlformats.org/markup-compatibility/2006">
              <mc:Choice xmlns:v="urn:schemas-microsoft-com:vml" Requires="v">
                <p:oleObj spid="_x0000_s23706" name="Equation" r:id="rId7" imgW="1816100" imgH="292100" progId="Equation.3">
                  <p:embed/>
                </p:oleObj>
              </mc:Choice>
              <mc:Fallback>
                <p:oleObj name="Equation" r:id="rId7" imgW="1816100" imgH="292100" progId="Equation.3">
                  <p:embed/>
                  <p:pic>
                    <p:nvPicPr>
                      <p:cNvPr id="0" name=""/>
                      <p:cNvPicPr/>
                      <p:nvPr/>
                    </p:nvPicPr>
                    <p:blipFill>
                      <a:blip r:embed="rId8"/>
                      <a:stretch>
                        <a:fillRect/>
                      </a:stretch>
                    </p:blipFill>
                    <p:spPr>
                      <a:xfrm>
                        <a:off x="2322509" y="4021138"/>
                        <a:ext cx="4818062" cy="774700"/>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654480486"/>
              </p:ext>
            </p:extLst>
          </p:nvPr>
        </p:nvGraphicFramePr>
        <p:xfrm>
          <a:off x="3470805" y="4697953"/>
          <a:ext cx="3603625" cy="774700"/>
        </p:xfrm>
        <a:graphic>
          <a:graphicData uri="http://schemas.openxmlformats.org/presentationml/2006/ole">
            <mc:AlternateContent xmlns:mc="http://schemas.openxmlformats.org/markup-compatibility/2006">
              <mc:Choice xmlns:v="urn:schemas-microsoft-com:vml" Requires="v">
                <p:oleObj spid="_x0000_s23707" name="Equation" r:id="rId9" imgW="1358900" imgH="292100" progId="Equation.3">
                  <p:embed/>
                </p:oleObj>
              </mc:Choice>
              <mc:Fallback>
                <p:oleObj name="Equation" r:id="rId9" imgW="1358900" imgH="292100" progId="Equation.3">
                  <p:embed/>
                  <p:pic>
                    <p:nvPicPr>
                      <p:cNvPr id="0" name=""/>
                      <p:cNvPicPr/>
                      <p:nvPr/>
                    </p:nvPicPr>
                    <p:blipFill>
                      <a:blip r:embed="rId10"/>
                      <a:stretch>
                        <a:fillRect/>
                      </a:stretch>
                    </p:blipFill>
                    <p:spPr>
                      <a:xfrm>
                        <a:off x="3470805" y="4697953"/>
                        <a:ext cx="3603625" cy="774700"/>
                      </a:xfrm>
                      <a:prstGeom prst="rect">
                        <a:avLst/>
                      </a:prstGeom>
                    </p:spPr>
                  </p:pic>
                </p:oleObj>
              </mc:Fallback>
            </mc:AlternateContent>
          </a:graphicData>
        </a:graphic>
      </p:graphicFrame>
    </p:spTree>
    <p:extLst>
      <p:ext uri="{BB962C8B-B14F-4D97-AF65-F5344CB8AC3E}">
        <p14:creationId xmlns:p14="http://schemas.microsoft.com/office/powerpoint/2010/main" val="4004287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3"/>
          <p:cNvSpPr txBox="1">
            <a:spLocks/>
          </p:cNvSpPr>
          <p:nvPr/>
        </p:nvSpPr>
        <p:spPr>
          <a:xfrm>
            <a:off x="398461" y="999068"/>
            <a:ext cx="8440739" cy="2218265"/>
          </a:xfrm>
          <a:prstGeom prst="rect">
            <a:avLst/>
          </a:prstGeom>
        </p:spPr>
        <p:txBody>
          <a:bodyPr/>
          <a:lstStyle>
            <a:lvl1pPr marL="228600" indent="-228600" algn="l" defTabSz="887413" rtl="0" eaLnBrk="0" fontAlgn="base" hangingPunct="0">
              <a:lnSpc>
                <a:spcPct val="95000"/>
              </a:lnSpc>
              <a:spcBef>
                <a:spcPts val="900"/>
              </a:spcBef>
              <a:spcAft>
                <a:spcPts val="300"/>
              </a:spcAft>
              <a:buClr>
                <a:srgbClr val="000000"/>
              </a:buClr>
              <a:buSzPct val="125000"/>
              <a:buChar char="•"/>
              <a:defRPr sz="2000" b="1">
                <a:solidFill>
                  <a:srgbClr val="000000"/>
                </a:solidFill>
                <a:effectLst/>
                <a:latin typeface="+mn-lt"/>
                <a:ea typeface="+mn-ea"/>
                <a:cs typeface="+mn-cs"/>
              </a:defRPr>
            </a:lvl1pPr>
            <a:lvl2pPr marL="633413" indent="-290513" algn="l" defTabSz="887413" rtl="0" eaLnBrk="0" fontAlgn="base" hangingPunct="0">
              <a:lnSpc>
                <a:spcPct val="95000"/>
              </a:lnSpc>
              <a:spcBef>
                <a:spcPts val="0"/>
              </a:spcBef>
              <a:spcAft>
                <a:spcPts val="300"/>
              </a:spcAft>
              <a:buClr>
                <a:srgbClr val="000000"/>
              </a:buClr>
              <a:buSzPct val="125000"/>
              <a:buChar char="–"/>
              <a:defRPr sz="1800" b="1">
                <a:solidFill>
                  <a:srgbClr val="000000"/>
                </a:solidFill>
                <a:effectLst/>
                <a:latin typeface="+mn-lt"/>
              </a:defRPr>
            </a:lvl2pPr>
            <a:lvl3pPr marL="914400" indent="-166688" algn="l" defTabSz="887413" rtl="0" eaLnBrk="0" fontAlgn="base" hangingPunct="0">
              <a:lnSpc>
                <a:spcPct val="95000"/>
              </a:lnSpc>
              <a:spcBef>
                <a:spcPts val="0"/>
              </a:spcBef>
              <a:spcAft>
                <a:spcPts val="300"/>
              </a:spcAft>
              <a:buClr>
                <a:srgbClr val="000000"/>
              </a:buClr>
              <a:buSzPct val="125000"/>
              <a:buChar char="•"/>
              <a:defRPr sz="1600" b="1">
                <a:solidFill>
                  <a:srgbClr val="000000"/>
                </a:solidFill>
                <a:effectLst/>
                <a:latin typeface="+mn-lt"/>
              </a:defRPr>
            </a:lvl3pPr>
            <a:lvl4pPr marL="1319213" indent="-176213" algn="l" defTabSz="887413" rtl="0" eaLnBrk="0" fontAlgn="base" hangingPunct="0">
              <a:lnSpc>
                <a:spcPct val="95000"/>
              </a:lnSpc>
              <a:spcBef>
                <a:spcPts val="0"/>
              </a:spcBef>
              <a:spcAft>
                <a:spcPts val="300"/>
              </a:spcAft>
              <a:buClr>
                <a:srgbClr val="000000"/>
              </a:buClr>
              <a:buSzPct val="125000"/>
              <a:buFont typeface="Arial" pitchFamily="34" charset="0"/>
              <a:buChar char="-"/>
              <a:defRPr sz="1400" b="1">
                <a:solidFill>
                  <a:srgbClr val="000000"/>
                </a:solidFill>
                <a:effectLst/>
                <a:latin typeface="+mn-lt"/>
              </a:defRPr>
            </a:lvl4pPr>
            <a:lvl5pPr marL="1776413" indent="-176213" algn="l" defTabSz="887413" rtl="0" eaLnBrk="0" fontAlgn="base" hangingPunct="0">
              <a:spcBef>
                <a:spcPts val="0"/>
              </a:spcBef>
              <a:spcAft>
                <a:spcPts val="300"/>
              </a:spcAft>
              <a:buClr>
                <a:srgbClr val="000000"/>
              </a:buClr>
              <a:buChar char="»"/>
              <a:defRPr sz="1400" baseline="0">
                <a:solidFill>
                  <a:schemeClr val="tx1"/>
                </a:solidFill>
                <a:latin typeface="+mn-lt"/>
              </a:defRPr>
            </a:lvl5pPr>
            <a:lvl6pPr marL="2451100" indent="-222250" algn="l" defTabSz="887413" rtl="0" eaLnBrk="0" fontAlgn="base" hangingPunct="0">
              <a:spcBef>
                <a:spcPct val="20000"/>
              </a:spcBef>
              <a:spcAft>
                <a:spcPct val="0"/>
              </a:spcAft>
              <a:buChar char="»"/>
              <a:defRPr sz="2000">
                <a:solidFill>
                  <a:schemeClr val="tx1"/>
                </a:solidFill>
                <a:latin typeface="Times" pitchFamily="18" charset="0"/>
              </a:defRPr>
            </a:lvl6pPr>
            <a:lvl7pPr marL="2908300" indent="-222250" algn="l" defTabSz="887413" rtl="0" eaLnBrk="0" fontAlgn="base" hangingPunct="0">
              <a:spcBef>
                <a:spcPct val="20000"/>
              </a:spcBef>
              <a:spcAft>
                <a:spcPct val="0"/>
              </a:spcAft>
              <a:buChar char="»"/>
              <a:defRPr sz="2000">
                <a:solidFill>
                  <a:schemeClr val="tx1"/>
                </a:solidFill>
                <a:latin typeface="Times" pitchFamily="18" charset="0"/>
              </a:defRPr>
            </a:lvl7pPr>
            <a:lvl8pPr marL="3365500" indent="-222250" algn="l" defTabSz="887413" rtl="0" eaLnBrk="0" fontAlgn="base" hangingPunct="0">
              <a:spcBef>
                <a:spcPct val="20000"/>
              </a:spcBef>
              <a:spcAft>
                <a:spcPct val="0"/>
              </a:spcAft>
              <a:buChar char="»"/>
              <a:defRPr sz="2000">
                <a:solidFill>
                  <a:schemeClr val="tx1"/>
                </a:solidFill>
                <a:latin typeface="Times" pitchFamily="18" charset="0"/>
              </a:defRPr>
            </a:lvl8pPr>
            <a:lvl9pPr marL="3822700" indent="-222250" algn="l" defTabSz="887413" rtl="0" eaLnBrk="0" fontAlgn="base" hangingPunct="0">
              <a:spcBef>
                <a:spcPct val="20000"/>
              </a:spcBef>
              <a:spcAft>
                <a:spcPct val="0"/>
              </a:spcAft>
              <a:buChar char="»"/>
              <a:defRPr sz="2000">
                <a:solidFill>
                  <a:schemeClr val="tx1"/>
                </a:solidFill>
                <a:latin typeface="Times" pitchFamily="18" charset="0"/>
              </a:defRPr>
            </a:lvl9pPr>
          </a:lstStyle>
          <a:p>
            <a:pPr marL="0" indent="0">
              <a:buNone/>
            </a:pPr>
            <a:r>
              <a:rPr lang="en-US" b="0" dirty="0" smtClean="0"/>
              <a:t>And that is just what we do see! A result that will be familiar to anyone who’s worked with transmission gratings.</a:t>
            </a:r>
          </a:p>
        </p:txBody>
      </p:sp>
      <p:sp>
        <p:nvSpPr>
          <p:cNvPr id="2" name="Title 1"/>
          <p:cNvSpPr>
            <a:spLocks noGrp="1"/>
          </p:cNvSpPr>
          <p:nvPr>
            <p:ph type="title"/>
          </p:nvPr>
        </p:nvSpPr>
        <p:spPr>
          <a:xfrm>
            <a:off x="293063" y="236417"/>
            <a:ext cx="8275203" cy="538995"/>
          </a:xfrm>
        </p:spPr>
        <p:txBody>
          <a:bodyPr/>
          <a:lstStyle/>
          <a:p>
            <a:r>
              <a:rPr lang="en-US" dirty="0" smtClean="0"/>
              <a:t>Fourier components </a:t>
            </a:r>
            <a:r>
              <a:rPr lang="en-US" dirty="0"/>
              <a:t>and speckles (amplitude)</a:t>
            </a:r>
          </a:p>
        </p:txBody>
      </p:sp>
      <p:pic>
        <p:nvPicPr>
          <p:cNvPr id="6" name="Picture 5" descr="Amp_speckle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088610"/>
            <a:ext cx="9144000" cy="2392985"/>
          </a:xfrm>
          <a:prstGeom prst="rect">
            <a:avLst/>
          </a:prstGeom>
        </p:spPr>
      </p:pic>
      <p:sp>
        <p:nvSpPr>
          <p:cNvPr id="7" name="TextBox 6"/>
          <p:cNvSpPr txBox="1"/>
          <p:nvPr/>
        </p:nvSpPr>
        <p:spPr>
          <a:xfrm>
            <a:off x="1628256" y="1858354"/>
            <a:ext cx="1097075" cy="338554"/>
          </a:xfrm>
          <a:prstGeom prst="rect">
            <a:avLst/>
          </a:prstGeom>
          <a:noFill/>
        </p:spPr>
        <p:txBody>
          <a:bodyPr wrap="none" lIns="91440" rtlCol="0">
            <a:spAutoFit/>
          </a:bodyPr>
          <a:lstStyle/>
          <a:p>
            <a:r>
              <a:rPr lang="en-US" sz="1600" dirty="0" smtClean="0">
                <a:solidFill>
                  <a:schemeClr val="tx1"/>
                </a:solidFill>
              </a:rPr>
              <a:t>Amplitude</a:t>
            </a:r>
          </a:p>
        </p:txBody>
      </p:sp>
      <p:sp>
        <p:nvSpPr>
          <p:cNvPr id="8" name="TextBox 7"/>
          <p:cNvSpPr txBox="1"/>
          <p:nvPr/>
        </p:nvSpPr>
        <p:spPr>
          <a:xfrm>
            <a:off x="4384365" y="1858354"/>
            <a:ext cx="766456" cy="338554"/>
          </a:xfrm>
          <a:prstGeom prst="rect">
            <a:avLst/>
          </a:prstGeom>
          <a:noFill/>
        </p:spPr>
        <p:txBody>
          <a:bodyPr wrap="none" lIns="91440" rtlCol="0">
            <a:spAutoFit/>
          </a:bodyPr>
          <a:lstStyle/>
          <a:p>
            <a:r>
              <a:rPr lang="en-US" sz="1600" dirty="0" smtClean="0">
                <a:solidFill>
                  <a:schemeClr val="tx1"/>
                </a:solidFill>
              </a:rPr>
              <a:t>Phase</a:t>
            </a:r>
          </a:p>
        </p:txBody>
      </p:sp>
      <p:sp>
        <p:nvSpPr>
          <p:cNvPr id="9" name="TextBox 8"/>
          <p:cNvSpPr txBox="1"/>
          <p:nvPr/>
        </p:nvSpPr>
        <p:spPr>
          <a:xfrm>
            <a:off x="7049603" y="1858353"/>
            <a:ext cx="583713" cy="338554"/>
          </a:xfrm>
          <a:prstGeom prst="rect">
            <a:avLst/>
          </a:prstGeom>
          <a:noFill/>
        </p:spPr>
        <p:txBody>
          <a:bodyPr wrap="none" lIns="91440" rtlCol="0">
            <a:spAutoFit/>
          </a:bodyPr>
          <a:lstStyle/>
          <a:p>
            <a:r>
              <a:rPr lang="en-US" sz="1600" dirty="0" smtClean="0">
                <a:solidFill>
                  <a:schemeClr val="tx1"/>
                </a:solidFill>
              </a:rPr>
              <a:t>PSF</a:t>
            </a:r>
          </a:p>
        </p:txBody>
      </p:sp>
      <p:pic>
        <p:nvPicPr>
          <p:cNvPr id="4" name="Picture 3" descr="Amp_speckles_zoom.png"/>
          <p:cNvPicPr>
            <a:picLocks noChangeAspect="1"/>
          </p:cNvPicPr>
          <p:nvPr/>
        </p:nvPicPr>
        <p:blipFill rotWithShape="1">
          <a:blip r:embed="rId3" cstate="print">
            <a:extLst>
              <a:ext uri="{28A0092B-C50C-407E-A947-70E740481C1C}">
                <a14:useLocalDpi xmlns:a14="http://schemas.microsoft.com/office/drawing/2010/main" val="0"/>
              </a:ext>
            </a:extLst>
          </a:blip>
          <a:srcRect l="26940" t="29207" r="20607" b="30851"/>
          <a:stretch/>
        </p:blipFill>
        <p:spPr>
          <a:xfrm>
            <a:off x="2627714" y="4588594"/>
            <a:ext cx="3730752" cy="2130552"/>
          </a:xfrm>
          <a:prstGeom prst="rect">
            <a:avLst/>
          </a:prstGeom>
        </p:spPr>
      </p:pic>
      <p:sp>
        <p:nvSpPr>
          <p:cNvPr id="5" name="Bent Arrow 4"/>
          <p:cNvSpPr/>
          <p:nvPr/>
        </p:nvSpPr>
        <p:spPr bwMode="auto">
          <a:xfrm rot="10800000">
            <a:off x="6536268" y="4385732"/>
            <a:ext cx="999066" cy="1253067"/>
          </a:xfrm>
          <a:prstGeom prst="bentArrow">
            <a:avLst/>
          </a:prstGeom>
          <a:solidFill>
            <a:schemeClr val="accent1"/>
          </a:solidFill>
          <a:ln w="25400" cap="flat" cmpd="sng" algn="ctr">
            <a:solidFill>
              <a:srgbClr val="000000"/>
            </a:solidFill>
            <a:prstDash val="solid"/>
            <a:round/>
            <a:headEnd type="none" w="med" len="med"/>
            <a:tailEnd type="none" w="med" len="med"/>
          </a:ln>
          <a:effectLst/>
        </p:spPr>
        <p:txBody>
          <a:bodyPr rtlCol="0" anchor="ctr"/>
          <a:lstStyle/>
          <a:p>
            <a:pPr algn="ctr"/>
            <a:endParaRPr lang="en-US"/>
          </a:p>
        </p:txBody>
      </p:sp>
      <p:sp>
        <p:nvSpPr>
          <p:cNvPr id="12" name="TextBox 11"/>
          <p:cNvSpPr txBox="1"/>
          <p:nvPr/>
        </p:nvSpPr>
        <p:spPr>
          <a:xfrm>
            <a:off x="3542799" y="4720087"/>
            <a:ext cx="654658" cy="338554"/>
          </a:xfrm>
          <a:prstGeom prst="rect">
            <a:avLst/>
          </a:prstGeom>
          <a:noFill/>
        </p:spPr>
        <p:txBody>
          <a:bodyPr wrap="none" lIns="91440" rtlCol="0">
            <a:spAutoFit/>
          </a:bodyPr>
          <a:lstStyle/>
          <a:p>
            <a:r>
              <a:rPr lang="en-US" sz="1600" dirty="0" smtClean="0"/>
              <a:t>4</a:t>
            </a:r>
            <a:r>
              <a:rPr lang="en-US" sz="1600" dirty="0" smtClean="0">
                <a:latin typeface="Symbol" charset="2"/>
                <a:cs typeface="Symbol" charset="2"/>
              </a:rPr>
              <a:t>l</a:t>
            </a:r>
            <a:r>
              <a:rPr lang="en-US" sz="1600" dirty="0" smtClean="0"/>
              <a:t>/</a:t>
            </a:r>
            <a:r>
              <a:rPr lang="en-US" sz="1600" i="1" dirty="0" smtClean="0"/>
              <a:t>D</a:t>
            </a:r>
          </a:p>
        </p:txBody>
      </p:sp>
      <p:cxnSp>
        <p:nvCxnSpPr>
          <p:cNvPr id="14" name="Straight Arrow Connector 13"/>
          <p:cNvCxnSpPr/>
          <p:nvPr/>
        </p:nvCxnSpPr>
        <p:spPr bwMode="auto">
          <a:xfrm>
            <a:off x="3285067" y="5147733"/>
            <a:ext cx="1134533" cy="0"/>
          </a:xfrm>
          <a:prstGeom prst="straightConnector1">
            <a:avLst/>
          </a:prstGeom>
          <a:solidFill>
            <a:schemeClr val="accent1"/>
          </a:solidFill>
          <a:ln w="25400" cap="flat" cmpd="sng" algn="ctr">
            <a:solidFill>
              <a:schemeClr val="bg1"/>
            </a:solidFill>
            <a:prstDash val="solid"/>
            <a:round/>
            <a:headEnd type="arrow"/>
            <a:tailEnd type="arrow"/>
          </a:ln>
          <a:effectLst/>
        </p:spPr>
      </p:cxnSp>
      <p:sp>
        <p:nvSpPr>
          <p:cNvPr id="16" name="TextBox 15"/>
          <p:cNvSpPr txBox="1"/>
          <p:nvPr/>
        </p:nvSpPr>
        <p:spPr>
          <a:xfrm>
            <a:off x="269858" y="2925154"/>
            <a:ext cx="833607" cy="430887"/>
          </a:xfrm>
          <a:prstGeom prst="rect">
            <a:avLst/>
          </a:prstGeom>
          <a:noFill/>
        </p:spPr>
        <p:txBody>
          <a:bodyPr wrap="none" lIns="91440" rtlCol="0">
            <a:spAutoFit/>
          </a:bodyPr>
          <a:lstStyle/>
          <a:p>
            <a:r>
              <a:rPr lang="en-US" sz="2200" i="1" dirty="0" smtClean="0">
                <a:solidFill>
                  <a:schemeClr val="tx1"/>
                </a:solidFill>
              </a:rPr>
              <a:t>n</a:t>
            </a:r>
            <a:r>
              <a:rPr lang="en-US" sz="2200" dirty="0" smtClean="0">
                <a:solidFill>
                  <a:schemeClr val="tx1"/>
                </a:solidFill>
              </a:rPr>
              <a:t> = 4</a:t>
            </a:r>
          </a:p>
        </p:txBody>
      </p:sp>
    </p:spTree>
    <p:extLst>
      <p:ext uri="{BB962C8B-B14F-4D97-AF65-F5344CB8AC3E}">
        <p14:creationId xmlns:p14="http://schemas.microsoft.com/office/powerpoint/2010/main" val="7277279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3"/>
          <p:cNvSpPr txBox="1">
            <a:spLocks/>
          </p:cNvSpPr>
          <p:nvPr/>
        </p:nvSpPr>
        <p:spPr>
          <a:xfrm>
            <a:off x="398461" y="999068"/>
            <a:ext cx="8440739" cy="3031065"/>
          </a:xfrm>
          <a:prstGeom prst="rect">
            <a:avLst/>
          </a:prstGeom>
        </p:spPr>
        <p:txBody>
          <a:bodyPr/>
          <a:lstStyle>
            <a:lvl1pPr marL="228600" indent="-228600" algn="l" defTabSz="887413" rtl="0" eaLnBrk="0" fontAlgn="base" hangingPunct="0">
              <a:lnSpc>
                <a:spcPct val="95000"/>
              </a:lnSpc>
              <a:spcBef>
                <a:spcPts val="900"/>
              </a:spcBef>
              <a:spcAft>
                <a:spcPts val="300"/>
              </a:spcAft>
              <a:buClr>
                <a:srgbClr val="000000"/>
              </a:buClr>
              <a:buSzPct val="125000"/>
              <a:buChar char="•"/>
              <a:defRPr sz="2000" b="1">
                <a:solidFill>
                  <a:srgbClr val="000000"/>
                </a:solidFill>
                <a:effectLst/>
                <a:latin typeface="+mn-lt"/>
                <a:ea typeface="+mn-ea"/>
                <a:cs typeface="+mn-cs"/>
              </a:defRPr>
            </a:lvl1pPr>
            <a:lvl2pPr marL="633413" indent="-290513" algn="l" defTabSz="887413" rtl="0" eaLnBrk="0" fontAlgn="base" hangingPunct="0">
              <a:lnSpc>
                <a:spcPct val="95000"/>
              </a:lnSpc>
              <a:spcBef>
                <a:spcPts val="0"/>
              </a:spcBef>
              <a:spcAft>
                <a:spcPts val="300"/>
              </a:spcAft>
              <a:buClr>
                <a:srgbClr val="000000"/>
              </a:buClr>
              <a:buSzPct val="125000"/>
              <a:buChar char="–"/>
              <a:defRPr sz="1800" b="1">
                <a:solidFill>
                  <a:srgbClr val="000000"/>
                </a:solidFill>
                <a:effectLst/>
                <a:latin typeface="+mn-lt"/>
              </a:defRPr>
            </a:lvl2pPr>
            <a:lvl3pPr marL="914400" indent="-166688" algn="l" defTabSz="887413" rtl="0" eaLnBrk="0" fontAlgn="base" hangingPunct="0">
              <a:lnSpc>
                <a:spcPct val="95000"/>
              </a:lnSpc>
              <a:spcBef>
                <a:spcPts val="0"/>
              </a:spcBef>
              <a:spcAft>
                <a:spcPts val="300"/>
              </a:spcAft>
              <a:buClr>
                <a:srgbClr val="000000"/>
              </a:buClr>
              <a:buSzPct val="125000"/>
              <a:buChar char="•"/>
              <a:defRPr sz="1600" b="1">
                <a:solidFill>
                  <a:srgbClr val="000000"/>
                </a:solidFill>
                <a:effectLst/>
                <a:latin typeface="+mn-lt"/>
              </a:defRPr>
            </a:lvl3pPr>
            <a:lvl4pPr marL="1319213" indent="-176213" algn="l" defTabSz="887413" rtl="0" eaLnBrk="0" fontAlgn="base" hangingPunct="0">
              <a:lnSpc>
                <a:spcPct val="95000"/>
              </a:lnSpc>
              <a:spcBef>
                <a:spcPts val="0"/>
              </a:spcBef>
              <a:spcAft>
                <a:spcPts val="300"/>
              </a:spcAft>
              <a:buClr>
                <a:srgbClr val="000000"/>
              </a:buClr>
              <a:buSzPct val="125000"/>
              <a:buFont typeface="Arial" pitchFamily="34" charset="0"/>
              <a:buChar char="-"/>
              <a:defRPr sz="1400" b="1">
                <a:solidFill>
                  <a:srgbClr val="000000"/>
                </a:solidFill>
                <a:effectLst/>
                <a:latin typeface="+mn-lt"/>
              </a:defRPr>
            </a:lvl4pPr>
            <a:lvl5pPr marL="1776413" indent="-176213" algn="l" defTabSz="887413" rtl="0" eaLnBrk="0" fontAlgn="base" hangingPunct="0">
              <a:spcBef>
                <a:spcPts val="0"/>
              </a:spcBef>
              <a:spcAft>
                <a:spcPts val="300"/>
              </a:spcAft>
              <a:buClr>
                <a:srgbClr val="000000"/>
              </a:buClr>
              <a:buChar char="»"/>
              <a:defRPr sz="1400" baseline="0">
                <a:solidFill>
                  <a:schemeClr val="tx1"/>
                </a:solidFill>
                <a:latin typeface="+mn-lt"/>
              </a:defRPr>
            </a:lvl5pPr>
            <a:lvl6pPr marL="2451100" indent="-222250" algn="l" defTabSz="887413" rtl="0" eaLnBrk="0" fontAlgn="base" hangingPunct="0">
              <a:spcBef>
                <a:spcPct val="20000"/>
              </a:spcBef>
              <a:spcAft>
                <a:spcPct val="0"/>
              </a:spcAft>
              <a:buChar char="»"/>
              <a:defRPr sz="2000">
                <a:solidFill>
                  <a:schemeClr val="tx1"/>
                </a:solidFill>
                <a:latin typeface="Times" pitchFamily="18" charset="0"/>
              </a:defRPr>
            </a:lvl6pPr>
            <a:lvl7pPr marL="2908300" indent="-222250" algn="l" defTabSz="887413" rtl="0" eaLnBrk="0" fontAlgn="base" hangingPunct="0">
              <a:spcBef>
                <a:spcPct val="20000"/>
              </a:spcBef>
              <a:spcAft>
                <a:spcPct val="0"/>
              </a:spcAft>
              <a:buChar char="»"/>
              <a:defRPr sz="2000">
                <a:solidFill>
                  <a:schemeClr val="tx1"/>
                </a:solidFill>
                <a:latin typeface="Times" pitchFamily="18" charset="0"/>
              </a:defRPr>
            </a:lvl7pPr>
            <a:lvl8pPr marL="3365500" indent="-222250" algn="l" defTabSz="887413" rtl="0" eaLnBrk="0" fontAlgn="base" hangingPunct="0">
              <a:spcBef>
                <a:spcPct val="20000"/>
              </a:spcBef>
              <a:spcAft>
                <a:spcPct val="0"/>
              </a:spcAft>
              <a:buChar char="»"/>
              <a:defRPr sz="2000">
                <a:solidFill>
                  <a:schemeClr val="tx1"/>
                </a:solidFill>
                <a:latin typeface="Times" pitchFamily="18" charset="0"/>
              </a:defRPr>
            </a:lvl8pPr>
            <a:lvl9pPr marL="3822700" indent="-222250" algn="l" defTabSz="887413" rtl="0" eaLnBrk="0" fontAlgn="base" hangingPunct="0">
              <a:spcBef>
                <a:spcPct val="20000"/>
              </a:spcBef>
              <a:spcAft>
                <a:spcPct val="0"/>
              </a:spcAft>
              <a:buChar char="»"/>
              <a:defRPr sz="2000">
                <a:solidFill>
                  <a:schemeClr val="tx1"/>
                </a:solidFill>
                <a:latin typeface="Times" pitchFamily="18" charset="0"/>
              </a:defRPr>
            </a:lvl9pPr>
          </a:lstStyle>
          <a:p>
            <a:pPr marL="0" indent="0">
              <a:buNone/>
            </a:pPr>
            <a:r>
              <a:rPr lang="en-US" b="0" dirty="0" smtClean="0"/>
              <a:t>Now let’s say I replace the transmission mask with a sinusoidal phase mask at the same spatial frequency (Aha! I </a:t>
            </a:r>
            <a:r>
              <a:rPr lang="en-US" b="0" i="1" dirty="0" smtClean="0"/>
              <a:t>can</a:t>
            </a:r>
            <a:r>
              <a:rPr lang="en-US" b="0" dirty="0" smtClean="0"/>
              <a:t> have negative phase values!) We’re using a phase grating.</a:t>
            </a:r>
          </a:p>
          <a:p>
            <a:pPr lvl="1"/>
            <a:r>
              <a:rPr lang="en-US" b="0" dirty="0" smtClean="0"/>
              <a:t>Field is now </a:t>
            </a:r>
            <a:r>
              <a:rPr lang="en-US" b="0" i="1" dirty="0" smtClean="0"/>
              <a:t>A</a:t>
            </a:r>
            <a:r>
              <a:rPr lang="en-US" b="0" dirty="0" smtClean="0"/>
              <a:t> sin(</a:t>
            </a:r>
            <a:r>
              <a:rPr lang="en-US" b="0" dirty="0"/>
              <a:t>2</a:t>
            </a:r>
            <a:r>
              <a:rPr lang="en-US" b="0" dirty="0">
                <a:latin typeface="Symbol" charset="2"/>
                <a:cs typeface="Symbol" charset="2"/>
              </a:rPr>
              <a:t>p</a:t>
            </a:r>
            <a:r>
              <a:rPr lang="en-US" b="0" i="1" dirty="0" smtClean="0"/>
              <a:t>nx’/D</a:t>
            </a:r>
            <a:r>
              <a:rPr lang="en-US" b="0" dirty="0" smtClean="0"/>
              <a:t>), where </a:t>
            </a:r>
            <a:r>
              <a:rPr lang="en-US" b="0" i="1" dirty="0" smtClean="0"/>
              <a:t>A</a:t>
            </a:r>
            <a:r>
              <a:rPr lang="en-US" b="0" dirty="0" smtClean="0"/>
              <a:t> is a constant amplitude</a:t>
            </a:r>
          </a:p>
          <a:p>
            <a:pPr lvl="1"/>
            <a:endParaRPr lang="en-US" b="0" dirty="0" smtClean="0"/>
          </a:p>
          <a:p>
            <a:pPr lvl="1"/>
            <a:endParaRPr lang="en-US" b="0" dirty="0"/>
          </a:p>
          <a:p>
            <a:pPr lvl="1"/>
            <a:endParaRPr lang="en-US" b="0" dirty="0" smtClean="0"/>
          </a:p>
          <a:p>
            <a:pPr marL="0" indent="0">
              <a:buNone/>
            </a:pPr>
            <a:r>
              <a:rPr lang="en-US" b="0" dirty="0" smtClean="0"/>
              <a:t>This is a little trickier, but the PSF comprises an infinite series of speckles spaced by </a:t>
            </a:r>
            <a:r>
              <a:rPr lang="en-US" b="0" i="1" dirty="0" err="1" smtClean="0"/>
              <a:t>n</a:t>
            </a:r>
            <a:r>
              <a:rPr lang="en-US" b="0" dirty="0" err="1" smtClean="0">
                <a:latin typeface="Symbol" charset="2"/>
                <a:cs typeface="Symbol" charset="2"/>
              </a:rPr>
              <a:t>l</a:t>
            </a:r>
            <a:r>
              <a:rPr lang="en-US" b="0" i="1" dirty="0" smtClean="0"/>
              <a:t>/D</a:t>
            </a:r>
            <a:r>
              <a:rPr lang="en-US" b="0" dirty="0" smtClean="0"/>
              <a:t> (in angle).</a:t>
            </a:r>
          </a:p>
        </p:txBody>
      </p:sp>
      <p:sp>
        <p:nvSpPr>
          <p:cNvPr id="2" name="Title 1"/>
          <p:cNvSpPr>
            <a:spLocks noGrp="1"/>
          </p:cNvSpPr>
          <p:nvPr>
            <p:ph type="title"/>
          </p:nvPr>
        </p:nvSpPr>
        <p:spPr>
          <a:xfrm>
            <a:off x="293063" y="236417"/>
            <a:ext cx="8275203" cy="538995"/>
          </a:xfrm>
        </p:spPr>
        <p:txBody>
          <a:bodyPr/>
          <a:lstStyle/>
          <a:p>
            <a:r>
              <a:rPr lang="en-US" dirty="0" smtClean="0"/>
              <a:t>Fourier components and speckles (phase)</a:t>
            </a:r>
            <a:endParaRPr lang="en-US" dirty="0"/>
          </a:p>
        </p:txBody>
      </p:sp>
      <p:pic>
        <p:nvPicPr>
          <p:cNvPr id="5" name="Picture 4" descr="Phase_speckle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465011"/>
            <a:ext cx="9144000" cy="2392985"/>
          </a:xfrm>
          <a:prstGeom prst="rect">
            <a:avLst/>
          </a:prstGeom>
        </p:spPr>
      </p:pic>
      <p:graphicFrame>
        <p:nvGraphicFramePr>
          <p:cNvPr id="8" name="Object 7"/>
          <p:cNvGraphicFramePr>
            <a:graphicFrameLocks noChangeAspect="1"/>
          </p:cNvGraphicFramePr>
          <p:nvPr>
            <p:extLst>
              <p:ext uri="{D42A27DB-BD31-4B8C-83A1-F6EECF244321}">
                <p14:modId xmlns:p14="http://schemas.microsoft.com/office/powerpoint/2010/main" val="3024830271"/>
              </p:ext>
            </p:extLst>
          </p:nvPr>
        </p:nvGraphicFramePr>
        <p:xfrm>
          <a:off x="1630363" y="2361671"/>
          <a:ext cx="5727700" cy="774700"/>
        </p:xfrm>
        <a:graphic>
          <a:graphicData uri="http://schemas.openxmlformats.org/presentationml/2006/ole">
            <mc:AlternateContent xmlns:mc="http://schemas.openxmlformats.org/markup-compatibility/2006">
              <mc:Choice xmlns:v="urn:schemas-microsoft-com:vml" Requires="v">
                <p:oleObj spid="_x0000_s25625" name="Equation" r:id="rId4" imgW="2159000" imgH="292100" progId="Equation.3">
                  <p:embed/>
                </p:oleObj>
              </mc:Choice>
              <mc:Fallback>
                <p:oleObj name="Equation" r:id="rId4" imgW="2159000" imgH="292100" progId="Equation.3">
                  <p:embed/>
                  <p:pic>
                    <p:nvPicPr>
                      <p:cNvPr id="0" name=""/>
                      <p:cNvPicPr/>
                      <p:nvPr/>
                    </p:nvPicPr>
                    <p:blipFill>
                      <a:blip r:embed="rId5"/>
                      <a:stretch>
                        <a:fillRect/>
                      </a:stretch>
                    </p:blipFill>
                    <p:spPr>
                      <a:xfrm>
                        <a:off x="1630363" y="2361671"/>
                        <a:ext cx="5727700" cy="774700"/>
                      </a:xfrm>
                      <a:prstGeom prst="rect">
                        <a:avLst/>
                      </a:prstGeom>
                    </p:spPr>
                  </p:pic>
                </p:oleObj>
              </mc:Fallback>
            </mc:AlternateContent>
          </a:graphicData>
        </a:graphic>
      </p:graphicFrame>
      <p:sp>
        <p:nvSpPr>
          <p:cNvPr id="9" name="TextBox 8"/>
          <p:cNvSpPr txBox="1"/>
          <p:nvPr/>
        </p:nvSpPr>
        <p:spPr>
          <a:xfrm>
            <a:off x="1628256" y="4313639"/>
            <a:ext cx="1097075" cy="338554"/>
          </a:xfrm>
          <a:prstGeom prst="rect">
            <a:avLst/>
          </a:prstGeom>
          <a:noFill/>
        </p:spPr>
        <p:txBody>
          <a:bodyPr wrap="none" lIns="91440" rtlCol="0">
            <a:spAutoFit/>
          </a:bodyPr>
          <a:lstStyle/>
          <a:p>
            <a:r>
              <a:rPr lang="en-US" sz="1600" dirty="0" smtClean="0">
                <a:solidFill>
                  <a:schemeClr val="tx1"/>
                </a:solidFill>
              </a:rPr>
              <a:t>Amplitude</a:t>
            </a:r>
          </a:p>
        </p:txBody>
      </p:sp>
      <p:sp>
        <p:nvSpPr>
          <p:cNvPr id="10" name="TextBox 9"/>
          <p:cNvSpPr txBox="1"/>
          <p:nvPr/>
        </p:nvSpPr>
        <p:spPr>
          <a:xfrm>
            <a:off x="4384365" y="4313639"/>
            <a:ext cx="766456" cy="338554"/>
          </a:xfrm>
          <a:prstGeom prst="rect">
            <a:avLst/>
          </a:prstGeom>
          <a:noFill/>
        </p:spPr>
        <p:txBody>
          <a:bodyPr wrap="none" lIns="91440" rtlCol="0">
            <a:spAutoFit/>
          </a:bodyPr>
          <a:lstStyle/>
          <a:p>
            <a:r>
              <a:rPr lang="en-US" sz="1600" dirty="0" smtClean="0">
                <a:solidFill>
                  <a:schemeClr val="tx1"/>
                </a:solidFill>
              </a:rPr>
              <a:t>Phase</a:t>
            </a:r>
          </a:p>
        </p:txBody>
      </p:sp>
      <p:sp>
        <p:nvSpPr>
          <p:cNvPr id="11" name="TextBox 10"/>
          <p:cNvSpPr txBox="1"/>
          <p:nvPr/>
        </p:nvSpPr>
        <p:spPr>
          <a:xfrm>
            <a:off x="7049603" y="4313638"/>
            <a:ext cx="583713" cy="338554"/>
          </a:xfrm>
          <a:prstGeom prst="rect">
            <a:avLst/>
          </a:prstGeom>
          <a:noFill/>
        </p:spPr>
        <p:txBody>
          <a:bodyPr wrap="none" lIns="91440" rtlCol="0">
            <a:spAutoFit/>
          </a:bodyPr>
          <a:lstStyle/>
          <a:p>
            <a:r>
              <a:rPr lang="en-US" sz="1600" dirty="0" smtClean="0">
                <a:solidFill>
                  <a:schemeClr val="tx1"/>
                </a:solidFill>
              </a:rPr>
              <a:t>PSF</a:t>
            </a:r>
          </a:p>
        </p:txBody>
      </p:sp>
    </p:spTree>
    <p:extLst>
      <p:ext uri="{BB962C8B-B14F-4D97-AF65-F5344CB8AC3E}">
        <p14:creationId xmlns:p14="http://schemas.microsoft.com/office/powerpoint/2010/main" val="30712524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3"/>
          <p:cNvSpPr txBox="1">
            <a:spLocks/>
          </p:cNvSpPr>
          <p:nvPr/>
        </p:nvSpPr>
        <p:spPr>
          <a:xfrm>
            <a:off x="398461" y="999068"/>
            <a:ext cx="8440739" cy="3031065"/>
          </a:xfrm>
          <a:prstGeom prst="rect">
            <a:avLst/>
          </a:prstGeom>
        </p:spPr>
        <p:txBody>
          <a:bodyPr/>
          <a:lstStyle>
            <a:lvl1pPr marL="228600" indent="-228600" algn="l" defTabSz="887413" rtl="0" eaLnBrk="0" fontAlgn="base" hangingPunct="0">
              <a:lnSpc>
                <a:spcPct val="95000"/>
              </a:lnSpc>
              <a:spcBef>
                <a:spcPts val="900"/>
              </a:spcBef>
              <a:spcAft>
                <a:spcPts val="300"/>
              </a:spcAft>
              <a:buClr>
                <a:srgbClr val="000000"/>
              </a:buClr>
              <a:buSzPct val="125000"/>
              <a:buChar char="•"/>
              <a:defRPr sz="2000" b="1">
                <a:solidFill>
                  <a:srgbClr val="000000"/>
                </a:solidFill>
                <a:effectLst/>
                <a:latin typeface="+mn-lt"/>
                <a:ea typeface="+mn-ea"/>
                <a:cs typeface="+mn-cs"/>
              </a:defRPr>
            </a:lvl1pPr>
            <a:lvl2pPr marL="633413" indent="-290513" algn="l" defTabSz="887413" rtl="0" eaLnBrk="0" fontAlgn="base" hangingPunct="0">
              <a:lnSpc>
                <a:spcPct val="95000"/>
              </a:lnSpc>
              <a:spcBef>
                <a:spcPts val="0"/>
              </a:spcBef>
              <a:spcAft>
                <a:spcPts val="300"/>
              </a:spcAft>
              <a:buClr>
                <a:srgbClr val="000000"/>
              </a:buClr>
              <a:buSzPct val="125000"/>
              <a:buChar char="–"/>
              <a:defRPr sz="1800" b="1">
                <a:solidFill>
                  <a:srgbClr val="000000"/>
                </a:solidFill>
                <a:effectLst/>
                <a:latin typeface="+mn-lt"/>
              </a:defRPr>
            </a:lvl2pPr>
            <a:lvl3pPr marL="914400" indent="-166688" algn="l" defTabSz="887413" rtl="0" eaLnBrk="0" fontAlgn="base" hangingPunct="0">
              <a:lnSpc>
                <a:spcPct val="95000"/>
              </a:lnSpc>
              <a:spcBef>
                <a:spcPts val="0"/>
              </a:spcBef>
              <a:spcAft>
                <a:spcPts val="300"/>
              </a:spcAft>
              <a:buClr>
                <a:srgbClr val="000000"/>
              </a:buClr>
              <a:buSzPct val="125000"/>
              <a:buChar char="•"/>
              <a:defRPr sz="1600" b="1">
                <a:solidFill>
                  <a:srgbClr val="000000"/>
                </a:solidFill>
                <a:effectLst/>
                <a:latin typeface="+mn-lt"/>
              </a:defRPr>
            </a:lvl3pPr>
            <a:lvl4pPr marL="1319213" indent="-176213" algn="l" defTabSz="887413" rtl="0" eaLnBrk="0" fontAlgn="base" hangingPunct="0">
              <a:lnSpc>
                <a:spcPct val="95000"/>
              </a:lnSpc>
              <a:spcBef>
                <a:spcPts val="0"/>
              </a:spcBef>
              <a:spcAft>
                <a:spcPts val="300"/>
              </a:spcAft>
              <a:buClr>
                <a:srgbClr val="000000"/>
              </a:buClr>
              <a:buSzPct val="125000"/>
              <a:buFont typeface="Arial" pitchFamily="34" charset="0"/>
              <a:buChar char="-"/>
              <a:defRPr sz="1400" b="1">
                <a:solidFill>
                  <a:srgbClr val="000000"/>
                </a:solidFill>
                <a:effectLst/>
                <a:latin typeface="+mn-lt"/>
              </a:defRPr>
            </a:lvl4pPr>
            <a:lvl5pPr marL="1776413" indent="-176213" algn="l" defTabSz="887413" rtl="0" eaLnBrk="0" fontAlgn="base" hangingPunct="0">
              <a:spcBef>
                <a:spcPts val="0"/>
              </a:spcBef>
              <a:spcAft>
                <a:spcPts val="300"/>
              </a:spcAft>
              <a:buClr>
                <a:srgbClr val="000000"/>
              </a:buClr>
              <a:buChar char="»"/>
              <a:defRPr sz="1400" baseline="0">
                <a:solidFill>
                  <a:schemeClr val="tx1"/>
                </a:solidFill>
                <a:latin typeface="+mn-lt"/>
              </a:defRPr>
            </a:lvl5pPr>
            <a:lvl6pPr marL="2451100" indent="-222250" algn="l" defTabSz="887413" rtl="0" eaLnBrk="0" fontAlgn="base" hangingPunct="0">
              <a:spcBef>
                <a:spcPct val="20000"/>
              </a:spcBef>
              <a:spcAft>
                <a:spcPct val="0"/>
              </a:spcAft>
              <a:buChar char="»"/>
              <a:defRPr sz="2000">
                <a:solidFill>
                  <a:schemeClr val="tx1"/>
                </a:solidFill>
                <a:latin typeface="Times" pitchFamily="18" charset="0"/>
              </a:defRPr>
            </a:lvl6pPr>
            <a:lvl7pPr marL="2908300" indent="-222250" algn="l" defTabSz="887413" rtl="0" eaLnBrk="0" fontAlgn="base" hangingPunct="0">
              <a:spcBef>
                <a:spcPct val="20000"/>
              </a:spcBef>
              <a:spcAft>
                <a:spcPct val="0"/>
              </a:spcAft>
              <a:buChar char="»"/>
              <a:defRPr sz="2000">
                <a:solidFill>
                  <a:schemeClr val="tx1"/>
                </a:solidFill>
                <a:latin typeface="Times" pitchFamily="18" charset="0"/>
              </a:defRPr>
            </a:lvl7pPr>
            <a:lvl8pPr marL="3365500" indent="-222250" algn="l" defTabSz="887413" rtl="0" eaLnBrk="0" fontAlgn="base" hangingPunct="0">
              <a:spcBef>
                <a:spcPct val="20000"/>
              </a:spcBef>
              <a:spcAft>
                <a:spcPct val="0"/>
              </a:spcAft>
              <a:buChar char="»"/>
              <a:defRPr sz="2000">
                <a:solidFill>
                  <a:schemeClr val="tx1"/>
                </a:solidFill>
                <a:latin typeface="Times" pitchFamily="18" charset="0"/>
              </a:defRPr>
            </a:lvl8pPr>
            <a:lvl9pPr marL="3822700" indent="-222250" algn="l" defTabSz="887413" rtl="0" eaLnBrk="0" fontAlgn="base" hangingPunct="0">
              <a:spcBef>
                <a:spcPct val="20000"/>
              </a:spcBef>
              <a:spcAft>
                <a:spcPct val="0"/>
              </a:spcAft>
              <a:buChar char="»"/>
              <a:defRPr sz="2000">
                <a:solidFill>
                  <a:schemeClr val="tx1"/>
                </a:solidFill>
                <a:latin typeface="Times" pitchFamily="18" charset="0"/>
              </a:defRPr>
            </a:lvl9pPr>
          </a:lstStyle>
          <a:p>
            <a:pPr marL="0" indent="0">
              <a:buNone/>
            </a:pPr>
            <a:r>
              <a:rPr lang="en-US" b="0" dirty="0"/>
              <a:t>So, can we just look at where the speckles are, how bright they are, and figure out the </a:t>
            </a:r>
            <a:r>
              <a:rPr lang="en-US" b="0" dirty="0" err="1"/>
              <a:t>wavefront</a:t>
            </a:r>
            <a:r>
              <a:rPr lang="en-US" b="0" dirty="0"/>
              <a:t> aberration one Fourier component at a time??</a:t>
            </a:r>
          </a:p>
          <a:p>
            <a:pPr marL="0" indent="0">
              <a:buNone/>
            </a:pPr>
            <a:endParaRPr lang="en-US" b="0" dirty="0" smtClean="0"/>
          </a:p>
          <a:p>
            <a:pPr marL="0" indent="0">
              <a:buNone/>
            </a:pPr>
            <a:r>
              <a:rPr lang="en-US" b="0" dirty="0" smtClean="0"/>
              <a:t>Sadly</a:t>
            </a:r>
            <a:r>
              <a:rPr lang="en-US" b="0" dirty="0"/>
              <a:t>, </a:t>
            </a:r>
            <a:r>
              <a:rPr lang="en-US" b="0" dirty="0" smtClean="0"/>
              <a:t>no.</a:t>
            </a:r>
          </a:p>
          <a:p>
            <a:pPr marL="0" indent="0">
              <a:buNone/>
            </a:pPr>
            <a:endParaRPr lang="en-US" b="0" dirty="0"/>
          </a:p>
          <a:p>
            <a:pPr marL="0" indent="0">
              <a:buNone/>
            </a:pPr>
            <a:r>
              <a:rPr lang="en-US" b="0" dirty="0" smtClean="0"/>
              <a:t>What </a:t>
            </a:r>
            <a:r>
              <a:rPr lang="en-US" b="0" i="1" dirty="0"/>
              <a:t>can’t</a:t>
            </a:r>
            <a:r>
              <a:rPr lang="en-US" b="0" dirty="0"/>
              <a:t> we tell </a:t>
            </a:r>
            <a:r>
              <a:rPr lang="en-US" b="0" dirty="0" smtClean="0"/>
              <a:t>about the field?</a:t>
            </a:r>
            <a:endParaRPr lang="en-US" b="0" dirty="0"/>
          </a:p>
        </p:txBody>
      </p:sp>
      <p:sp>
        <p:nvSpPr>
          <p:cNvPr id="2" name="Title 1"/>
          <p:cNvSpPr>
            <a:spLocks noGrp="1"/>
          </p:cNvSpPr>
          <p:nvPr>
            <p:ph type="title"/>
          </p:nvPr>
        </p:nvSpPr>
        <p:spPr>
          <a:xfrm>
            <a:off x="293063" y="236417"/>
            <a:ext cx="8275203" cy="538995"/>
          </a:xfrm>
        </p:spPr>
        <p:txBody>
          <a:bodyPr/>
          <a:lstStyle/>
          <a:p>
            <a:r>
              <a:rPr lang="en-US" dirty="0" smtClean="0"/>
              <a:t>Fourier components and </a:t>
            </a:r>
            <a:r>
              <a:rPr lang="en-US" dirty="0" smtClean="0"/>
              <a:t>speckles</a:t>
            </a:r>
            <a:endParaRPr lang="en-US" dirty="0"/>
          </a:p>
        </p:txBody>
      </p:sp>
      <p:pic>
        <p:nvPicPr>
          <p:cNvPr id="12" name="Picture 11" descr="Phase_speckle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465011"/>
            <a:ext cx="9144000" cy="2392985"/>
          </a:xfrm>
          <a:prstGeom prst="rect">
            <a:avLst/>
          </a:prstGeom>
        </p:spPr>
      </p:pic>
      <p:sp>
        <p:nvSpPr>
          <p:cNvPr id="13" name="TextBox 12"/>
          <p:cNvSpPr txBox="1"/>
          <p:nvPr/>
        </p:nvSpPr>
        <p:spPr>
          <a:xfrm>
            <a:off x="1628256" y="4313639"/>
            <a:ext cx="1097075" cy="338554"/>
          </a:xfrm>
          <a:prstGeom prst="rect">
            <a:avLst/>
          </a:prstGeom>
          <a:noFill/>
        </p:spPr>
        <p:txBody>
          <a:bodyPr wrap="none" lIns="91440" rtlCol="0">
            <a:spAutoFit/>
          </a:bodyPr>
          <a:lstStyle/>
          <a:p>
            <a:r>
              <a:rPr lang="en-US" sz="1600" dirty="0" smtClean="0">
                <a:solidFill>
                  <a:schemeClr val="tx1"/>
                </a:solidFill>
              </a:rPr>
              <a:t>Amplitude</a:t>
            </a:r>
          </a:p>
        </p:txBody>
      </p:sp>
      <p:sp>
        <p:nvSpPr>
          <p:cNvPr id="14" name="TextBox 13"/>
          <p:cNvSpPr txBox="1"/>
          <p:nvPr/>
        </p:nvSpPr>
        <p:spPr>
          <a:xfrm>
            <a:off x="4384365" y="4313639"/>
            <a:ext cx="766456" cy="338554"/>
          </a:xfrm>
          <a:prstGeom prst="rect">
            <a:avLst/>
          </a:prstGeom>
          <a:noFill/>
        </p:spPr>
        <p:txBody>
          <a:bodyPr wrap="none" lIns="91440" rtlCol="0">
            <a:spAutoFit/>
          </a:bodyPr>
          <a:lstStyle/>
          <a:p>
            <a:r>
              <a:rPr lang="en-US" sz="1600" dirty="0" smtClean="0">
                <a:solidFill>
                  <a:schemeClr val="tx1"/>
                </a:solidFill>
              </a:rPr>
              <a:t>Phase</a:t>
            </a:r>
          </a:p>
        </p:txBody>
      </p:sp>
      <p:sp>
        <p:nvSpPr>
          <p:cNvPr id="15" name="TextBox 14"/>
          <p:cNvSpPr txBox="1"/>
          <p:nvPr/>
        </p:nvSpPr>
        <p:spPr>
          <a:xfrm>
            <a:off x="7049603" y="4313638"/>
            <a:ext cx="583713" cy="338554"/>
          </a:xfrm>
          <a:prstGeom prst="rect">
            <a:avLst/>
          </a:prstGeom>
          <a:noFill/>
        </p:spPr>
        <p:txBody>
          <a:bodyPr wrap="none" lIns="91440" rtlCol="0">
            <a:spAutoFit/>
          </a:bodyPr>
          <a:lstStyle/>
          <a:p>
            <a:r>
              <a:rPr lang="en-US" sz="1600" dirty="0" smtClean="0">
                <a:solidFill>
                  <a:schemeClr val="tx1"/>
                </a:solidFill>
              </a:rPr>
              <a:t>PSF</a:t>
            </a:r>
          </a:p>
        </p:txBody>
      </p:sp>
    </p:spTree>
    <p:extLst>
      <p:ext uri="{BB962C8B-B14F-4D97-AF65-F5344CB8AC3E}">
        <p14:creationId xmlns:p14="http://schemas.microsoft.com/office/powerpoint/2010/main" val="6700780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063" y="236417"/>
            <a:ext cx="8275203" cy="538995"/>
          </a:xfrm>
        </p:spPr>
        <p:txBody>
          <a:bodyPr/>
          <a:lstStyle/>
          <a:p>
            <a:r>
              <a:rPr lang="en-US" dirty="0" smtClean="0"/>
              <a:t>Simulated atmospheric PSFs (with real light)</a:t>
            </a:r>
            <a:endParaRPr lang="en-US" dirty="0"/>
          </a:p>
        </p:txBody>
      </p:sp>
      <p:pic>
        <p:nvPicPr>
          <p:cNvPr id="4" name="Picture 3" descr="turbulator.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1866" y="863600"/>
            <a:ext cx="2743200" cy="2743200"/>
          </a:xfrm>
          <a:prstGeom prst="rect">
            <a:avLst/>
          </a:prstGeom>
        </p:spPr>
      </p:pic>
      <p:sp>
        <p:nvSpPr>
          <p:cNvPr id="5" name="Content Placeholder 3"/>
          <p:cNvSpPr txBox="1">
            <a:spLocks/>
          </p:cNvSpPr>
          <p:nvPr/>
        </p:nvSpPr>
        <p:spPr>
          <a:xfrm>
            <a:off x="398461" y="3928532"/>
            <a:ext cx="8440739" cy="2766181"/>
          </a:xfrm>
          <a:prstGeom prst="rect">
            <a:avLst/>
          </a:prstGeom>
        </p:spPr>
        <p:txBody>
          <a:bodyPr/>
          <a:lstStyle>
            <a:lvl1pPr marL="228600" indent="-228600" algn="l" defTabSz="887413" rtl="0" eaLnBrk="0" fontAlgn="base" hangingPunct="0">
              <a:lnSpc>
                <a:spcPct val="95000"/>
              </a:lnSpc>
              <a:spcBef>
                <a:spcPts val="900"/>
              </a:spcBef>
              <a:spcAft>
                <a:spcPts val="300"/>
              </a:spcAft>
              <a:buClr>
                <a:srgbClr val="000000"/>
              </a:buClr>
              <a:buSzPct val="125000"/>
              <a:buChar char="•"/>
              <a:defRPr sz="2000" b="1">
                <a:solidFill>
                  <a:srgbClr val="000000"/>
                </a:solidFill>
                <a:effectLst/>
                <a:latin typeface="+mn-lt"/>
                <a:ea typeface="+mn-ea"/>
                <a:cs typeface="+mn-cs"/>
              </a:defRPr>
            </a:lvl1pPr>
            <a:lvl2pPr marL="633413" indent="-290513" algn="l" defTabSz="887413" rtl="0" eaLnBrk="0" fontAlgn="base" hangingPunct="0">
              <a:lnSpc>
                <a:spcPct val="95000"/>
              </a:lnSpc>
              <a:spcBef>
                <a:spcPts val="0"/>
              </a:spcBef>
              <a:spcAft>
                <a:spcPts val="300"/>
              </a:spcAft>
              <a:buClr>
                <a:srgbClr val="000000"/>
              </a:buClr>
              <a:buSzPct val="125000"/>
              <a:buChar char="–"/>
              <a:defRPr sz="1800" b="1">
                <a:solidFill>
                  <a:srgbClr val="000000"/>
                </a:solidFill>
                <a:effectLst/>
                <a:latin typeface="+mn-lt"/>
              </a:defRPr>
            </a:lvl2pPr>
            <a:lvl3pPr marL="914400" indent="-166688" algn="l" defTabSz="887413" rtl="0" eaLnBrk="0" fontAlgn="base" hangingPunct="0">
              <a:lnSpc>
                <a:spcPct val="95000"/>
              </a:lnSpc>
              <a:spcBef>
                <a:spcPts val="0"/>
              </a:spcBef>
              <a:spcAft>
                <a:spcPts val="300"/>
              </a:spcAft>
              <a:buClr>
                <a:srgbClr val="000000"/>
              </a:buClr>
              <a:buSzPct val="125000"/>
              <a:buChar char="•"/>
              <a:defRPr sz="1600" b="1">
                <a:solidFill>
                  <a:srgbClr val="000000"/>
                </a:solidFill>
                <a:effectLst/>
                <a:latin typeface="+mn-lt"/>
              </a:defRPr>
            </a:lvl3pPr>
            <a:lvl4pPr marL="1319213" indent="-176213" algn="l" defTabSz="887413" rtl="0" eaLnBrk="0" fontAlgn="base" hangingPunct="0">
              <a:lnSpc>
                <a:spcPct val="95000"/>
              </a:lnSpc>
              <a:spcBef>
                <a:spcPts val="0"/>
              </a:spcBef>
              <a:spcAft>
                <a:spcPts val="300"/>
              </a:spcAft>
              <a:buClr>
                <a:srgbClr val="000000"/>
              </a:buClr>
              <a:buSzPct val="125000"/>
              <a:buFont typeface="Arial" pitchFamily="34" charset="0"/>
              <a:buChar char="-"/>
              <a:defRPr sz="1400" b="1">
                <a:solidFill>
                  <a:srgbClr val="000000"/>
                </a:solidFill>
                <a:effectLst/>
                <a:latin typeface="+mn-lt"/>
              </a:defRPr>
            </a:lvl4pPr>
            <a:lvl5pPr marL="1776413" indent="-176213" algn="l" defTabSz="887413" rtl="0" eaLnBrk="0" fontAlgn="base" hangingPunct="0">
              <a:spcBef>
                <a:spcPts val="0"/>
              </a:spcBef>
              <a:spcAft>
                <a:spcPts val="300"/>
              </a:spcAft>
              <a:buClr>
                <a:srgbClr val="000000"/>
              </a:buClr>
              <a:buChar char="»"/>
              <a:defRPr sz="1400" baseline="0">
                <a:solidFill>
                  <a:schemeClr val="tx1"/>
                </a:solidFill>
                <a:latin typeface="+mn-lt"/>
              </a:defRPr>
            </a:lvl5pPr>
            <a:lvl6pPr marL="2451100" indent="-222250" algn="l" defTabSz="887413" rtl="0" eaLnBrk="0" fontAlgn="base" hangingPunct="0">
              <a:spcBef>
                <a:spcPct val="20000"/>
              </a:spcBef>
              <a:spcAft>
                <a:spcPct val="0"/>
              </a:spcAft>
              <a:buChar char="»"/>
              <a:defRPr sz="2000">
                <a:solidFill>
                  <a:schemeClr val="tx1"/>
                </a:solidFill>
                <a:latin typeface="Times" pitchFamily="18" charset="0"/>
              </a:defRPr>
            </a:lvl6pPr>
            <a:lvl7pPr marL="2908300" indent="-222250" algn="l" defTabSz="887413" rtl="0" eaLnBrk="0" fontAlgn="base" hangingPunct="0">
              <a:spcBef>
                <a:spcPct val="20000"/>
              </a:spcBef>
              <a:spcAft>
                <a:spcPct val="0"/>
              </a:spcAft>
              <a:buChar char="»"/>
              <a:defRPr sz="2000">
                <a:solidFill>
                  <a:schemeClr val="tx1"/>
                </a:solidFill>
                <a:latin typeface="Times" pitchFamily="18" charset="0"/>
              </a:defRPr>
            </a:lvl7pPr>
            <a:lvl8pPr marL="3365500" indent="-222250" algn="l" defTabSz="887413" rtl="0" eaLnBrk="0" fontAlgn="base" hangingPunct="0">
              <a:spcBef>
                <a:spcPct val="20000"/>
              </a:spcBef>
              <a:spcAft>
                <a:spcPct val="0"/>
              </a:spcAft>
              <a:buChar char="»"/>
              <a:defRPr sz="2000">
                <a:solidFill>
                  <a:schemeClr val="tx1"/>
                </a:solidFill>
                <a:latin typeface="Times" pitchFamily="18" charset="0"/>
              </a:defRPr>
            </a:lvl8pPr>
            <a:lvl9pPr marL="3822700" indent="-222250" algn="l" defTabSz="887413" rtl="0" eaLnBrk="0" fontAlgn="base" hangingPunct="0">
              <a:spcBef>
                <a:spcPct val="20000"/>
              </a:spcBef>
              <a:spcAft>
                <a:spcPct val="0"/>
              </a:spcAft>
              <a:buChar char="»"/>
              <a:defRPr sz="2000">
                <a:solidFill>
                  <a:schemeClr val="tx1"/>
                </a:solidFill>
                <a:latin typeface="Times" pitchFamily="18" charset="0"/>
              </a:defRPr>
            </a:lvl9pPr>
          </a:lstStyle>
          <a:p>
            <a:pPr marL="0" indent="0">
              <a:buNone/>
            </a:pPr>
            <a:r>
              <a:rPr lang="en-US" b="0" dirty="0" smtClean="0"/>
              <a:t>This video was made with an atmospheric simulator in lab 553 in Steward Observatory last week. The simulator’s designed as a test tool for AO systems that we’re building now.</a:t>
            </a:r>
          </a:p>
          <a:p>
            <a:pPr marL="0" indent="0">
              <a:buNone/>
            </a:pPr>
            <a:r>
              <a:rPr lang="en-US" b="0" dirty="0" smtClean="0"/>
              <a:t>Two acrylic plates have been machined with specific realizations of Kolmogorov turbulence. They’re mounted in rotating bearings so they can be inserted into a light beam and turned (at different speeds, in different directions) to mimic the behavior of an atmosphere with two layers of turbulent aberration.</a:t>
            </a:r>
          </a:p>
        </p:txBody>
      </p:sp>
      <p:sp>
        <p:nvSpPr>
          <p:cNvPr id="6" name="TextBox 5"/>
          <p:cNvSpPr txBox="1"/>
          <p:nvPr/>
        </p:nvSpPr>
        <p:spPr>
          <a:xfrm>
            <a:off x="3145086" y="914400"/>
            <a:ext cx="1074232" cy="338554"/>
          </a:xfrm>
          <a:prstGeom prst="rect">
            <a:avLst/>
          </a:prstGeom>
          <a:noFill/>
        </p:spPr>
        <p:txBody>
          <a:bodyPr wrap="none" lIns="91440" rtlCol="0">
            <a:spAutoFit/>
          </a:bodyPr>
          <a:lstStyle/>
          <a:p>
            <a:r>
              <a:rPr lang="en-US" sz="1600" dirty="0" smtClean="0"/>
              <a:t>Speckles!</a:t>
            </a:r>
          </a:p>
        </p:txBody>
      </p:sp>
    </p:spTree>
    <p:extLst>
      <p:ext uri="{BB962C8B-B14F-4D97-AF65-F5344CB8AC3E}">
        <p14:creationId xmlns:p14="http://schemas.microsoft.com/office/powerpoint/2010/main" val="1940683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3"/>
          <p:cNvSpPr txBox="1">
            <a:spLocks/>
          </p:cNvSpPr>
          <p:nvPr/>
        </p:nvSpPr>
        <p:spPr>
          <a:xfrm>
            <a:off x="398462" y="1124857"/>
            <a:ext cx="8455252" cy="5458203"/>
          </a:xfrm>
          <a:prstGeom prst="rect">
            <a:avLst/>
          </a:prstGeom>
        </p:spPr>
        <p:txBody>
          <a:bodyPr/>
          <a:lstStyle>
            <a:lvl1pPr marL="228600" indent="-228600" algn="l" defTabSz="887413" rtl="0" eaLnBrk="0" fontAlgn="base" hangingPunct="0">
              <a:lnSpc>
                <a:spcPct val="95000"/>
              </a:lnSpc>
              <a:spcBef>
                <a:spcPts val="900"/>
              </a:spcBef>
              <a:spcAft>
                <a:spcPts val="300"/>
              </a:spcAft>
              <a:buClr>
                <a:srgbClr val="000000"/>
              </a:buClr>
              <a:buSzPct val="125000"/>
              <a:buChar char="•"/>
              <a:defRPr sz="2000" b="1">
                <a:solidFill>
                  <a:srgbClr val="000000"/>
                </a:solidFill>
                <a:effectLst/>
                <a:latin typeface="+mn-lt"/>
                <a:ea typeface="+mn-ea"/>
                <a:cs typeface="+mn-cs"/>
              </a:defRPr>
            </a:lvl1pPr>
            <a:lvl2pPr marL="633413" indent="-290513" algn="l" defTabSz="887413" rtl="0" eaLnBrk="0" fontAlgn="base" hangingPunct="0">
              <a:lnSpc>
                <a:spcPct val="95000"/>
              </a:lnSpc>
              <a:spcBef>
                <a:spcPts val="0"/>
              </a:spcBef>
              <a:spcAft>
                <a:spcPts val="300"/>
              </a:spcAft>
              <a:buClr>
                <a:srgbClr val="000000"/>
              </a:buClr>
              <a:buSzPct val="125000"/>
              <a:buChar char="–"/>
              <a:defRPr sz="1800" b="1">
                <a:solidFill>
                  <a:srgbClr val="000000"/>
                </a:solidFill>
                <a:effectLst/>
                <a:latin typeface="+mn-lt"/>
              </a:defRPr>
            </a:lvl2pPr>
            <a:lvl3pPr marL="914400" indent="-166688" algn="l" defTabSz="887413" rtl="0" eaLnBrk="0" fontAlgn="base" hangingPunct="0">
              <a:lnSpc>
                <a:spcPct val="95000"/>
              </a:lnSpc>
              <a:spcBef>
                <a:spcPts val="0"/>
              </a:spcBef>
              <a:spcAft>
                <a:spcPts val="300"/>
              </a:spcAft>
              <a:buClr>
                <a:srgbClr val="000000"/>
              </a:buClr>
              <a:buSzPct val="125000"/>
              <a:buChar char="•"/>
              <a:defRPr sz="1600" b="1">
                <a:solidFill>
                  <a:srgbClr val="000000"/>
                </a:solidFill>
                <a:effectLst/>
                <a:latin typeface="+mn-lt"/>
              </a:defRPr>
            </a:lvl3pPr>
            <a:lvl4pPr marL="1319213" indent="-176213" algn="l" defTabSz="887413" rtl="0" eaLnBrk="0" fontAlgn="base" hangingPunct="0">
              <a:lnSpc>
                <a:spcPct val="95000"/>
              </a:lnSpc>
              <a:spcBef>
                <a:spcPts val="0"/>
              </a:spcBef>
              <a:spcAft>
                <a:spcPts val="300"/>
              </a:spcAft>
              <a:buClr>
                <a:srgbClr val="000000"/>
              </a:buClr>
              <a:buSzPct val="125000"/>
              <a:buFont typeface="Arial" pitchFamily="34" charset="0"/>
              <a:buChar char="-"/>
              <a:defRPr sz="1400" b="1">
                <a:solidFill>
                  <a:srgbClr val="000000"/>
                </a:solidFill>
                <a:effectLst/>
                <a:latin typeface="+mn-lt"/>
              </a:defRPr>
            </a:lvl4pPr>
            <a:lvl5pPr marL="1776413" indent="-176213" algn="l" defTabSz="887413" rtl="0" eaLnBrk="0" fontAlgn="base" hangingPunct="0">
              <a:spcBef>
                <a:spcPts val="0"/>
              </a:spcBef>
              <a:spcAft>
                <a:spcPts val="300"/>
              </a:spcAft>
              <a:buClr>
                <a:srgbClr val="000000"/>
              </a:buClr>
              <a:buChar char="»"/>
              <a:defRPr sz="1400" baseline="0">
                <a:solidFill>
                  <a:schemeClr val="tx1"/>
                </a:solidFill>
                <a:latin typeface="+mn-lt"/>
              </a:defRPr>
            </a:lvl5pPr>
            <a:lvl6pPr marL="2451100" indent="-222250" algn="l" defTabSz="887413" rtl="0" eaLnBrk="0" fontAlgn="base" hangingPunct="0">
              <a:spcBef>
                <a:spcPct val="20000"/>
              </a:spcBef>
              <a:spcAft>
                <a:spcPct val="0"/>
              </a:spcAft>
              <a:buChar char="»"/>
              <a:defRPr sz="2000">
                <a:solidFill>
                  <a:schemeClr val="tx1"/>
                </a:solidFill>
                <a:latin typeface="Times" pitchFamily="18" charset="0"/>
              </a:defRPr>
            </a:lvl6pPr>
            <a:lvl7pPr marL="2908300" indent="-222250" algn="l" defTabSz="887413" rtl="0" eaLnBrk="0" fontAlgn="base" hangingPunct="0">
              <a:spcBef>
                <a:spcPct val="20000"/>
              </a:spcBef>
              <a:spcAft>
                <a:spcPct val="0"/>
              </a:spcAft>
              <a:buChar char="»"/>
              <a:defRPr sz="2000">
                <a:solidFill>
                  <a:schemeClr val="tx1"/>
                </a:solidFill>
                <a:latin typeface="Times" pitchFamily="18" charset="0"/>
              </a:defRPr>
            </a:lvl7pPr>
            <a:lvl8pPr marL="3365500" indent="-222250" algn="l" defTabSz="887413" rtl="0" eaLnBrk="0" fontAlgn="base" hangingPunct="0">
              <a:spcBef>
                <a:spcPct val="20000"/>
              </a:spcBef>
              <a:spcAft>
                <a:spcPct val="0"/>
              </a:spcAft>
              <a:buChar char="»"/>
              <a:defRPr sz="2000">
                <a:solidFill>
                  <a:schemeClr val="tx1"/>
                </a:solidFill>
                <a:latin typeface="Times" pitchFamily="18" charset="0"/>
              </a:defRPr>
            </a:lvl8pPr>
            <a:lvl9pPr marL="3822700" indent="-222250" algn="l" defTabSz="887413" rtl="0" eaLnBrk="0" fontAlgn="base" hangingPunct="0">
              <a:spcBef>
                <a:spcPct val="20000"/>
              </a:spcBef>
              <a:spcAft>
                <a:spcPct val="0"/>
              </a:spcAft>
              <a:buChar char="»"/>
              <a:defRPr sz="2000">
                <a:solidFill>
                  <a:schemeClr val="tx1"/>
                </a:solidFill>
                <a:latin typeface="Times" pitchFamily="18" charset="0"/>
              </a:defRPr>
            </a:lvl9pPr>
          </a:lstStyle>
          <a:p>
            <a:r>
              <a:rPr lang="en-US" b="0" dirty="0" smtClean="0"/>
              <a:t>A (very) quick review of Fourier optics</a:t>
            </a:r>
          </a:p>
          <a:p>
            <a:r>
              <a:rPr lang="en-US" b="0" dirty="0" smtClean="0"/>
              <a:t>The point-spread function</a:t>
            </a:r>
          </a:p>
          <a:p>
            <a:r>
              <a:rPr lang="en-US" b="0" dirty="0" smtClean="0"/>
              <a:t>OPD errors and turbulence really messing things up</a:t>
            </a:r>
          </a:p>
          <a:p>
            <a:r>
              <a:rPr lang="en-US" b="0" dirty="0" smtClean="0"/>
              <a:t>Characterizing the turbulence statistically: seeing, </a:t>
            </a:r>
            <a:r>
              <a:rPr lang="en-US" b="0" dirty="0" err="1" smtClean="0"/>
              <a:t>anisoplanatism</a:t>
            </a:r>
            <a:r>
              <a:rPr lang="en-US" b="0" dirty="0" smtClean="0"/>
              <a:t>, spatial, temporal and angular scales</a:t>
            </a:r>
          </a:p>
        </p:txBody>
      </p:sp>
    </p:spTree>
    <p:extLst>
      <p:ext uri="{BB962C8B-B14F-4D97-AF65-F5344CB8AC3E}">
        <p14:creationId xmlns:p14="http://schemas.microsoft.com/office/powerpoint/2010/main" val="27180437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3"/>
          <p:cNvSpPr txBox="1">
            <a:spLocks/>
          </p:cNvSpPr>
          <p:nvPr/>
        </p:nvSpPr>
        <p:spPr>
          <a:xfrm>
            <a:off x="398461" y="999068"/>
            <a:ext cx="8440739" cy="5695646"/>
          </a:xfrm>
          <a:prstGeom prst="rect">
            <a:avLst/>
          </a:prstGeom>
        </p:spPr>
        <p:txBody>
          <a:bodyPr/>
          <a:lstStyle>
            <a:lvl1pPr marL="228600" indent="-228600" algn="l" defTabSz="887413" rtl="0" eaLnBrk="0" fontAlgn="base" hangingPunct="0">
              <a:lnSpc>
                <a:spcPct val="95000"/>
              </a:lnSpc>
              <a:spcBef>
                <a:spcPts val="900"/>
              </a:spcBef>
              <a:spcAft>
                <a:spcPts val="300"/>
              </a:spcAft>
              <a:buClr>
                <a:srgbClr val="000000"/>
              </a:buClr>
              <a:buSzPct val="125000"/>
              <a:buChar char="•"/>
              <a:defRPr sz="2000" b="1">
                <a:solidFill>
                  <a:srgbClr val="000000"/>
                </a:solidFill>
                <a:effectLst/>
                <a:latin typeface="+mn-lt"/>
                <a:ea typeface="+mn-ea"/>
                <a:cs typeface="+mn-cs"/>
              </a:defRPr>
            </a:lvl1pPr>
            <a:lvl2pPr marL="633413" indent="-290513" algn="l" defTabSz="887413" rtl="0" eaLnBrk="0" fontAlgn="base" hangingPunct="0">
              <a:lnSpc>
                <a:spcPct val="95000"/>
              </a:lnSpc>
              <a:spcBef>
                <a:spcPts val="0"/>
              </a:spcBef>
              <a:spcAft>
                <a:spcPts val="300"/>
              </a:spcAft>
              <a:buClr>
                <a:srgbClr val="000000"/>
              </a:buClr>
              <a:buSzPct val="125000"/>
              <a:buChar char="–"/>
              <a:defRPr sz="1800" b="1">
                <a:solidFill>
                  <a:srgbClr val="000000"/>
                </a:solidFill>
                <a:effectLst/>
                <a:latin typeface="+mn-lt"/>
              </a:defRPr>
            </a:lvl2pPr>
            <a:lvl3pPr marL="914400" indent="-166688" algn="l" defTabSz="887413" rtl="0" eaLnBrk="0" fontAlgn="base" hangingPunct="0">
              <a:lnSpc>
                <a:spcPct val="95000"/>
              </a:lnSpc>
              <a:spcBef>
                <a:spcPts val="0"/>
              </a:spcBef>
              <a:spcAft>
                <a:spcPts val="300"/>
              </a:spcAft>
              <a:buClr>
                <a:srgbClr val="000000"/>
              </a:buClr>
              <a:buSzPct val="125000"/>
              <a:buChar char="•"/>
              <a:defRPr sz="1600" b="1">
                <a:solidFill>
                  <a:srgbClr val="000000"/>
                </a:solidFill>
                <a:effectLst/>
                <a:latin typeface="+mn-lt"/>
              </a:defRPr>
            </a:lvl3pPr>
            <a:lvl4pPr marL="1319213" indent="-176213" algn="l" defTabSz="887413" rtl="0" eaLnBrk="0" fontAlgn="base" hangingPunct="0">
              <a:lnSpc>
                <a:spcPct val="95000"/>
              </a:lnSpc>
              <a:spcBef>
                <a:spcPts val="0"/>
              </a:spcBef>
              <a:spcAft>
                <a:spcPts val="300"/>
              </a:spcAft>
              <a:buClr>
                <a:srgbClr val="000000"/>
              </a:buClr>
              <a:buSzPct val="125000"/>
              <a:buFont typeface="Arial" pitchFamily="34" charset="0"/>
              <a:buChar char="-"/>
              <a:defRPr sz="1400" b="1">
                <a:solidFill>
                  <a:srgbClr val="000000"/>
                </a:solidFill>
                <a:effectLst/>
                <a:latin typeface="+mn-lt"/>
              </a:defRPr>
            </a:lvl4pPr>
            <a:lvl5pPr marL="1776413" indent="-176213" algn="l" defTabSz="887413" rtl="0" eaLnBrk="0" fontAlgn="base" hangingPunct="0">
              <a:spcBef>
                <a:spcPts val="0"/>
              </a:spcBef>
              <a:spcAft>
                <a:spcPts val="300"/>
              </a:spcAft>
              <a:buClr>
                <a:srgbClr val="000000"/>
              </a:buClr>
              <a:buChar char="»"/>
              <a:defRPr sz="1400" baseline="0">
                <a:solidFill>
                  <a:schemeClr val="tx1"/>
                </a:solidFill>
                <a:latin typeface="+mn-lt"/>
              </a:defRPr>
            </a:lvl5pPr>
            <a:lvl6pPr marL="2451100" indent="-222250" algn="l" defTabSz="887413" rtl="0" eaLnBrk="0" fontAlgn="base" hangingPunct="0">
              <a:spcBef>
                <a:spcPct val="20000"/>
              </a:spcBef>
              <a:spcAft>
                <a:spcPct val="0"/>
              </a:spcAft>
              <a:buChar char="»"/>
              <a:defRPr sz="2000">
                <a:solidFill>
                  <a:schemeClr val="tx1"/>
                </a:solidFill>
                <a:latin typeface="Times" pitchFamily="18" charset="0"/>
              </a:defRPr>
            </a:lvl6pPr>
            <a:lvl7pPr marL="2908300" indent="-222250" algn="l" defTabSz="887413" rtl="0" eaLnBrk="0" fontAlgn="base" hangingPunct="0">
              <a:spcBef>
                <a:spcPct val="20000"/>
              </a:spcBef>
              <a:spcAft>
                <a:spcPct val="0"/>
              </a:spcAft>
              <a:buChar char="»"/>
              <a:defRPr sz="2000">
                <a:solidFill>
                  <a:schemeClr val="tx1"/>
                </a:solidFill>
                <a:latin typeface="Times" pitchFamily="18" charset="0"/>
              </a:defRPr>
            </a:lvl7pPr>
            <a:lvl8pPr marL="3365500" indent="-222250" algn="l" defTabSz="887413" rtl="0" eaLnBrk="0" fontAlgn="base" hangingPunct="0">
              <a:spcBef>
                <a:spcPct val="20000"/>
              </a:spcBef>
              <a:spcAft>
                <a:spcPct val="0"/>
              </a:spcAft>
              <a:buChar char="»"/>
              <a:defRPr sz="2000">
                <a:solidFill>
                  <a:schemeClr val="tx1"/>
                </a:solidFill>
                <a:latin typeface="Times" pitchFamily="18" charset="0"/>
              </a:defRPr>
            </a:lvl8pPr>
            <a:lvl9pPr marL="3822700" indent="-222250" algn="l" defTabSz="887413" rtl="0" eaLnBrk="0" fontAlgn="base" hangingPunct="0">
              <a:spcBef>
                <a:spcPct val="20000"/>
              </a:spcBef>
              <a:spcAft>
                <a:spcPct val="0"/>
              </a:spcAft>
              <a:buChar char="»"/>
              <a:defRPr sz="2000">
                <a:solidFill>
                  <a:schemeClr val="tx1"/>
                </a:solidFill>
                <a:latin typeface="Times" pitchFamily="18" charset="0"/>
              </a:defRPr>
            </a:lvl9pPr>
          </a:lstStyle>
          <a:p>
            <a:pPr marL="0" indent="0">
              <a:buNone/>
            </a:pPr>
            <a:r>
              <a:rPr lang="en-US" b="0" dirty="0" smtClean="0"/>
              <a:t>The analogy to a segmented pupil with OPD errors is a good one, but we need to know more: how can we characterize the size of the atmospheric ‘segments’ in our filled-aperture pupil? How fast does the speckle structure evolve?</a:t>
            </a:r>
          </a:p>
          <a:p>
            <a:pPr marL="0" indent="0">
              <a:buNone/>
            </a:pPr>
            <a:r>
              <a:rPr lang="en-US" b="0" dirty="0" smtClean="0"/>
              <a:t>And one other thing we haven’t touched on yet: how does the speckle structure change as we look along different lines of sight?</a:t>
            </a:r>
          </a:p>
          <a:p>
            <a:pPr marL="0" indent="0">
              <a:buNone/>
            </a:pPr>
            <a:endParaRPr lang="en-US" b="0" dirty="0"/>
          </a:p>
          <a:p>
            <a:pPr marL="0" indent="0">
              <a:buNone/>
            </a:pPr>
            <a:r>
              <a:rPr lang="en-US" b="0" dirty="0" smtClean="0"/>
              <a:t>Short digression to introduce </a:t>
            </a:r>
            <a:r>
              <a:rPr lang="en-US" b="0" dirty="0" err="1" smtClean="0"/>
              <a:t>anisoplanatism</a:t>
            </a:r>
            <a:r>
              <a:rPr lang="en-US" b="0" dirty="0" smtClean="0"/>
              <a:t>…</a:t>
            </a:r>
          </a:p>
        </p:txBody>
      </p:sp>
      <p:sp>
        <p:nvSpPr>
          <p:cNvPr id="2" name="Title 1"/>
          <p:cNvSpPr>
            <a:spLocks noGrp="1"/>
          </p:cNvSpPr>
          <p:nvPr>
            <p:ph type="title"/>
          </p:nvPr>
        </p:nvSpPr>
        <p:spPr>
          <a:xfrm>
            <a:off x="293063" y="236417"/>
            <a:ext cx="8275203" cy="538995"/>
          </a:xfrm>
        </p:spPr>
        <p:txBody>
          <a:bodyPr/>
          <a:lstStyle/>
          <a:p>
            <a:r>
              <a:rPr lang="en-US" dirty="0" smtClean="0"/>
              <a:t>Critical parameters of the aberration</a:t>
            </a:r>
            <a:endParaRPr lang="en-US" dirty="0"/>
          </a:p>
        </p:txBody>
      </p:sp>
    </p:spTree>
    <p:extLst>
      <p:ext uri="{BB962C8B-B14F-4D97-AF65-F5344CB8AC3E}">
        <p14:creationId xmlns:p14="http://schemas.microsoft.com/office/powerpoint/2010/main" val="7299631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nisoplanatism_sketch.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52" y="877052"/>
            <a:ext cx="4407426" cy="5943600"/>
          </a:xfrm>
          <a:prstGeom prst="rect">
            <a:avLst/>
          </a:prstGeom>
        </p:spPr>
      </p:pic>
      <p:sp>
        <p:nvSpPr>
          <p:cNvPr id="2" name="Title 1"/>
          <p:cNvSpPr>
            <a:spLocks noGrp="1"/>
          </p:cNvSpPr>
          <p:nvPr>
            <p:ph type="title"/>
          </p:nvPr>
        </p:nvSpPr>
        <p:spPr/>
        <p:txBody>
          <a:bodyPr/>
          <a:lstStyle/>
          <a:p>
            <a:r>
              <a:rPr lang="en-US" dirty="0" err="1" smtClean="0"/>
              <a:t>Anisoplanatism</a:t>
            </a:r>
            <a:endParaRPr lang="en-US" dirty="0"/>
          </a:p>
        </p:txBody>
      </p:sp>
      <p:sp>
        <p:nvSpPr>
          <p:cNvPr id="4" name="Content Placeholder 3"/>
          <p:cNvSpPr txBox="1">
            <a:spLocks/>
          </p:cNvSpPr>
          <p:nvPr/>
        </p:nvSpPr>
        <p:spPr>
          <a:xfrm>
            <a:off x="4626429" y="997857"/>
            <a:ext cx="4227285" cy="5585203"/>
          </a:xfrm>
          <a:prstGeom prst="rect">
            <a:avLst/>
          </a:prstGeom>
        </p:spPr>
        <p:txBody>
          <a:bodyPr/>
          <a:lstStyle>
            <a:lvl1pPr marL="228600" indent="-228600" algn="l" defTabSz="887413" rtl="0" eaLnBrk="0" fontAlgn="base" hangingPunct="0">
              <a:lnSpc>
                <a:spcPct val="95000"/>
              </a:lnSpc>
              <a:spcBef>
                <a:spcPts val="900"/>
              </a:spcBef>
              <a:spcAft>
                <a:spcPts val="300"/>
              </a:spcAft>
              <a:buClr>
                <a:srgbClr val="000000"/>
              </a:buClr>
              <a:buSzPct val="125000"/>
              <a:buChar char="•"/>
              <a:defRPr sz="2000" b="1">
                <a:solidFill>
                  <a:srgbClr val="000000"/>
                </a:solidFill>
                <a:effectLst/>
                <a:latin typeface="+mn-lt"/>
                <a:ea typeface="+mn-ea"/>
                <a:cs typeface="+mn-cs"/>
              </a:defRPr>
            </a:lvl1pPr>
            <a:lvl2pPr marL="633413" indent="-290513" algn="l" defTabSz="887413" rtl="0" eaLnBrk="0" fontAlgn="base" hangingPunct="0">
              <a:lnSpc>
                <a:spcPct val="95000"/>
              </a:lnSpc>
              <a:spcBef>
                <a:spcPts val="0"/>
              </a:spcBef>
              <a:spcAft>
                <a:spcPts val="300"/>
              </a:spcAft>
              <a:buClr>
                <a:srgbClr val="000000"/>
              </a:buClr>
              <a:buSzPct val="125000"/>
              <a:buChar char="–"/>
              <a:defRPr sz="1800" b="1">
                <a:solidFill>
                  <a:srgbClr val="000000"/>
                </a:solidFill>
                <a:effectLst/>
                <a:latin typeface="+mn-lt"/>
              </a:defRPr>
            </a:lvl2pPr>
            <a:lvl3pPr marL="914400" indent="-166688" algn="l" defTabSz="887413" rtl="0" eaLnBrk="0" fontAlgn="base" hangingPunct="0">
              <a:lnSpc>
                <a:spcPct val="95000"/>
              </a:lnSpc>
              <a:spcBef>
                <a:spcPts val="0"/>
              </a:spcBef>
              <a:spcAft>
                <a:spcPts val="300"/>
              </a:spcAft>
              <a:buClr>
                <a:srgbClr val="000000"/>
              </a:buClr>
              <a:buSzPct val="125000"/>
              <a:buChar char="•"/>
              <a:defRPr sz="1600" b="1">
                <a:solidFill>
                  <a:srgbClr val="000000"/>
                </a:solidFill>
                <a:effectLst/>
                <a:latin typeface="+mn-lt"/>
              </a:defRPr>
            </a:lvl3pPr>
            <a:lvl4pPr marL="1319213" indent="-176213" algn="l" defTabSz="887413" rtl="0" eaLnBrk="0" fontAlgn="base" hangingPunct="0">
              <a:lnSpc>
                <a:spcPct val="95000"/>
              </a:lnSpc>
              <a:spcBef>
                <a:spcPts val="0"/>
              </a:spcBef>
              <a:spcAft>
                <a:spcPts val="300"/>
              </a:spcAft>
              <a:buClr>
                <a:srgbClr val="000000"/>
              </a:buClr>
              <a:buSzPct val="125000"/>
              <a:buFont typeface="Arial" pitchFamily="34" charset="0"/>
              <a:buChar char="-"/>
              <a:defRPr sz="1400" b="1">
                <a:solidFill>
                  <a:srgbClr val="000000"/>
                </a:solidFill>
                <a:effectLst/>
                <a:latin typeface="+mn-lt"/>
              </a:defRPr>
            </a:lvl4pPr>
            <a:lvl5pPr marL="1776413" indent="-176213" algn="l" defTabSz="887413" rtl="0" eaLnBrk="0" fontAlgn="base" hangingPunct="0">
              <a:spcBef>
                <a:spcPts val="0"/>
              </a:spcBef>
              <a:spcAft>
                <a:spcPts val="300"/>
              </a:spcAft>
              <a:buClr>
                <a:srgbClr val="000000"/>
              </a:buClr>
              <a:buChar char="»"/>
              <a:defRPr sz="1400" baseline="0">
                <a:solidFill>
                  <a:schemeClr val="tx1"/>
                </a:solidFill>
                <a:latin typeface="+mn-lt"/>
              </a:defRPr>
            </a:lvl5pPr>
            <a:lvl6pPr marL="2451100" indent="-222250" algn="l" defTabSz="887413" rtl="0" eaLnBrk="0" fontAlgn="base" hangingPunct="0">
              <a:spcBef>
                <a:spcPct val="20000"/>
              </a:spcBef>
              <a:spcAft>
                <a:spcPct val="0"/>
              </a:spcAft>
              <a:buChar char="»"/>
              <a:defRPr sz="2000">
                <a:solidFill>
                  <a:schemeClr val="tx1"/>
                </a:solidFill>
                <a:latin typeface="Times" pitchFamily="18" charset="0"/>
              </a:defRPr>
            </a:lvl6pPr>
            <a:lvl7pPr marL="2908300" indent="-222250" algn="l" defTabSz="887413" rtl="0" eaLnBrk="0" fontAlgn="base" hangingPunct="0">
              <a:spcBef>
                <a:spcPct val="20000"/>
              </a:spcBef>
              <a:spcAft>
                <a:spcPct val="0"/>
              </a:spcAft>
              <a:buChar char="»"/>
              <a:defRPr sz="2000">
                <a:solidFill>
                  <a:schemeClr val="tx1"/>
                </a:solidFill>
                <a:latin typeface="Times" pitchFamily="18" charset="0"/>
              </a:defRPr>
            </a:lvl7pPr>
            <a:lvl8pPr marL="3365500" indent="-222250" algn="l" defTabSz="887413" rtl="0" eaLnBrk="0" fontAlgn="base" hangingPunct="0">
              <a:spcBef>
                <a:spcPct val="20000"/>
              </a:spcBef>
              <a:spcAft>
                <a:spcPct val="0"/>
              </a:spcAft>
              <a:buChar char="»"/>
              <a:defRPr sz="2000">
                <a:solidFill>
                  <a:schemeClr val="tx1"/>
                </a:solidFill>
                <a:latin typeface="Times" pitchFamily="18" charset="0"/>
              </a:defRPr>
            </a:lvl8pPr>
            <a:lvl9pPr marL="3822700" indent="-222250" algn="l" defTabSz="887413" rtl="0" eaLnBrk="0" fontAlgn="base" hangingPunct="0">
              <a:spcBef>
                <a:spcPct val="20000"/>
              </a:spcBef>
              <a:spcAft>
                <a:spcPct val="0"/>
              </a:spcAft>
              <a:buChar char="»"/>
              <a:defRPr sz="2000">
                <a:solidFill>
                  <a:schemeClr val="tx1"/>
                </a:solidFill>
                <a:latin typeface="Times" pitchFamily="18" charset="0"/>
              </a:defRPr>
            </a:lvl9pPr>
          </a:lstStyle>
          <a:p>
            <a:r>
              <a:rPr lang="en-US" b="0" dirty="0" smtClean="0"/>
              <a:t>Phase aberration introduced near the pupil is common to the entire scene.</a:t>
            </a:r>
          </a:p>
          <a:p>
            <a:r>
              <a:rPr lang="en-US" b="0" dirty="0" smtClean="0"/>
              <a:t>Aberration further away is seen differently at different points in the scene and is the source of what’s  called </a:t>
            </a:r>
            <a:r>
              <a:rPr lang="en-US" b="0" i="1" dirty="0" err="1" smtClean="0"/>
              <a:t>anisoplanatism</a:t>
            </a:r>
            <a:r>
              <a:rPr lang="en-US" b="0" dirty="0" smtClean="0"/>
              <a:t>.</a:t>
            </a:r>
          </a:p>
          <a:p>
            <a:r>
              <a:rPr lang="en-US" b="0" dirty="0" smtClean="0"/>
              <a:t>The PSF (including the effects of the atmosphere) is not shift invariant! Not by a long way.</a:t>
            </a:r>
          </a:p>
          <a:p>
            <a:r>
              <a:rPr lang="en-US" b="0" dirty="0" smtClean="0"/>
              <a:t>The angle over which the PSF </a:t>
            </a:r>
            <a:r>
              <a:rPr lang="en-US" b="0" i="1" dirty="0" smtClean="0"/>
              <a:t>is</a:t>
            </a:r>
            <a:r>
              <a:rPr lang="en-US" b="0" dirty="0" smtClean="0"/>
              <a:t> more or less constant is called the ‘</a:t>
            </a:r>
            <a:r>
              <a:rPr lang="en-US" b="0" dirty="0" err="1" smtClean="0"/>
              <a:t>isoplanatic</a:t>
            </a:r>
            <a:r>
              <a:rPr lang="en-US" b="0" dirty="0" smtClean="0"/>
              <a:t> angle’. It’s a function of wavelength and the atmospheric C</a:t>
            </a:r>
            <a:r>
              <a:rPr lang="en-US" b="0" baseline="-25000" dirty="0" smtClean="0"/>
              <a:t>n</a:t>
            </a:r>
            <a:r>
              <a:rPr lang="en-US" b="0" baseline="30000" dirty="0" smtClean="0"/>
              <a:t>2</a:t>
            </a:r>
            <a:r>
              <a:rPr lang="en-US" b="0" dirty="0" smtClean="0"/>
              <a:t> profile.</a:t>
            </a:r>
            <a:endParaRPr lang="en-US" b="0" baseline="30000" dirty="0" smtClean="0"/>
          </a:p>
          <a:p>
            <a:r>
              <a:rPr lang="en-US" b="0" dirty="0" smtClean="0"/>
              <a:t>We’ll quantify ‘more or less’ a little later.</a:t>
            </a:r>
          </a:p>
        </p:txBody>
      </p:sp>
      <p:sp>
        <p:nvSpPr>
          <p:cNvPr id="5" name="TextBox 4"/>
          <p:cNvSpPr txBox="1"/>
          <p:nvPr/>
        </p:nvSpPr>
        <p:spPr>
          <a:xfrm>
            <a:off x="-10160" y="4201888"/>
            <a:ext cx="1687286" cy="461665"/>
          </a:xfrm>
          <a:prstGeom prst="rect">
            <a:avLst/>
          </a:prstGeom>
          <a:noFill/>
        </p:spPr>
        <p:txBody>
          <a:bodyPr wrap="square" lIns="91440" rtlCol="0">
            <a:spAutoFit/>
          </a:bodyPr>
          <a:lstStyle/>
          <a:p>
            <a:pPr algn="l"/>
            <a:r>
              <a:rPr lang="en-US" dirty="0" smtClean="0"/>
              <a:t>Common boundary-layer turbulence</a:t>
            </a:r>
          </a:p>
        </p:txBody>
      </p:sp>
      <p:sp>
        <p:nvSpPr>
          <p:cNvPr id="6" name="TextBox 5"/>
          <p:cNvSpPr txBox="1"/>
          <p:nvPr/>
        </p:nvSpPr>
        <p:spPr>
          <a:xfrm>
            <a:off x="-2902" y="2927065"/>
            <a:ext cx="1687286" cy="276999"/>
          </a:xfrm>
          <a:prstGeom prst="rect">
            <a:avLst/>
          </a:prstGeom>
          <a:noFill/>
        </p:spPr>
        <p:txBody>
          <a:bodyPr wrap="square" lIns="91440" rtlCol="0">
            <a:spAutoFit/>
          </a:bodyPr>
          <a:lstStyle/>
          <a:p>
            <a:pPr algn="l"/>
            <a:r>
              <a:rPr lang="en-US" dirty="0" smtClean="0"/>
              <a:t>Distant turbulence</a:t>
            </a:r>
          </a:p>
        </p:txBody>
      </p:sp>
      <p:sp>
        <p:nvSpPr>
          <p:cNvPr id="7" name="TextBox 6"/>
          <p:cNvSpPr txBox="1"/>
          <p:nvPr/>
        </p:nvSpPr>
        <p:spPr>
          <a:xfrm>
            <a:off x="7258" y="1372585"/>
            <a:ext cx="1687286" cy="276999"/>
          </a:xfrm>
          <a:prstGeom prst="rect">
            <a:avLst/>
          </a:prstGeom>
          <a:noFill/>
        </p:spPr>
        <p:txBody>
          <a:bodyPr wrap="square" lIns="91440" rtlCol="0">
            <a:spAutoFit/>
          </a:bodyPr>
          <a:lstStyle/>
          <a:p>
            <a:pPr algn="l"/>
            <a:r>
              <a:rPr lang="en-US" dirty="0" smtClean="0"/>
              <a:t>Objects in the scene</a:t>
            </a:r>
          </a:p>
        </p:txBody>
      </p:sp>
      <p:sp>
        <p:nvSpPr>
          <p:cNvPr id="8" name="TextBox 7"/>
          <p:cNvSpPr txBox="1"/>
          <p:nvPr/>
        </p:nvSpPr>
        <p:spPr>
          <a:xfrm>
            <a:off x="-10160" y="4679408"/>
            <a:ext cx="1687286" cy="276999"/>
          </a:xfrm>
          <a:prstGeom prst="rect">
            <a:avLst/>
          </a:prstGeom>
          <a:noFill/>
        </p:spPr>
        <p:txBody>
          <a:bodyPr wrap="square" lIns="91440" rtlCol="0">
            <a:spAutoFit/>
          </a:bodyPr>
          <a:lstStyle/>
          <a:p>
            <a:pPr algn="l"/>
            <a:r>
              <a:rPr lang="en-US" dirty="0" smtClean="0"/>
              <a:t>Telescope</a:t>
            </a:r>
          </a:p>
        </p:txBody>
      </p:sp>
      <p:sp>
        <p:nvSpPr>
          <p:cNvPr id="9" name="TextBox 8"/>
          <p:cNvSpPr txBox="1"/>
          <p:nvPr/>
        </p:nvSpPr>
        <p:spPr>
          <a:xfrm>
            <a:off x="-10160" y="6201956"/>
            <a:ext cx="1687286" cy="276999"/>
          </a:xfrm>
          <a:prstGeom prst="rect">
            <a:avLst/>
          </a:prstGeom>
          <a:noFill/>
        </p:spPr>
        <p:txBody>
          <a:bodyPr wrap="square" lIns="91440" rtlCol="0">
            <a:spAutoFit/>
          </a:bodyPr>
          <a:lstStyle/>
          <a:p>
            <a:pPr algn="l"/>
            <a:r>
              <a:rPr lang="en-US" dirty="0" smtClean="0"/>
              <a:t>Image of the scene</a:t>
            </a:r>
          </a:p>
        </p:txBody>
      </p:sp>
    </p:spTree>
    <p:extLst>
      <p:ext uri="{BB962C8B-B14F-4D97-AF65-F5344CB8AC3E}">
        <p14:creationId xmlns:p14="http://schemas.microsoft.com/office/powerpoint/2010/main" val="16475734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3"/>
          <p:cNvSpPr txBox="1">
            <a:spLocks/>
          </p:cNvSpPr>
          <p:nvPr/>
        </p:nvSpPr>
        <p:spPr>
          <a:xfrm>
            <a:off x="398461" y="999068"/>
            <a:ext cx="8440739" cy="5695646"/>
          </a:xfrm>
          <a:prstGeom prst="rect">
            <a:avLst/>
          </a:prstGeom>
        </p:spPr>
        <p:txBody>
          <a:bodyPr/>
          <a:lstStyle>
            <a:lvl1pPr marL="228600" indent="-228600" algn="l" defTabSz="887413" rtl="0" eaLnBrk="0" fontAlgn="base" hangingPunct="0">
              <a:lnSpc>
                <a:spcPct val="95000"/>
              </a:lnSpc>
              <a:spcBef>
                <a:spcPts val="900"/>
              </a:spcBef>
              <a:spcAft>
                <a:spcPts val="300"/>
              </a:spcAft>
              <a:buClr>
                <a:srgbClr val="000000"/>
              </a:buClr>
              <a:buSzPct val="125000"/>
              <a:buChar char="•"/>
              <a:defRPr sz="2000" b="1">
                <a:solidFill>
                  <a:srgbClr val="000000"/>
                </a:solidFill>
                <a:effectLst/>
                <a:latin typeface="+mn-lt"/>
                <a:ea typeface="+mn-ea"/>
                <a:cs typeface="+mn-cs"/>
              </a:defRPr>
            </a:lvl1pPr>
            <a:lvl2pPr marL="633413" indent="-290513" algn="l" defTabSz="887413" rtl="0" eaLnBrk="0" fontAlgn="base" hangingPunct="0">
              <a:lnSpc>
                <a:spcPct val="95000"/>
              </a:lnSpc>
              <a:spcBef>
                <a:spcPts val="0"/>
              </a:spcBef>
              <a:spcAft>
                <a:spcPts val="300"/>
              </a:spcAft>
              <a:buClr>
                <a:srgbClr val="000000"/>
              </a:buClr>
              <a:buSzPct val="125000"/>
              <a:buChar char="–"/>
              <a:defRPr sz="1800" b="1">
                <a:solidFill>
                  <a:srgbClr val="000000"/>
                </a:solidFill>
                <a:effectLst/>
                <a:latin typeface="+mn-lt"/>
              </a:defRPr>
            </a:lvl2pPr>
            <a:lvl3pPr marL="914400" indent="-166688" algn="l" defTabSz="887413" rtl="0" eaLnBrk="0" fontAlgn="base" hangingPunct="0">
              <a:lnSpc>
                <a:spcPct val="95000"/>
              </a:lnSpc>
              <a:spcBef>
                <a:spcPts val="0"/>
              </a:spcBef>
              <a:spcAft>
                <a:spcPts val="300"/>
              </a:spcAft>
              <a:buClr>
                <a:srgbClr val="000000"/>
              </a:buClr>
              <a:buSzPct val="125000"/>
              <a:buChar char="•"/>
              <a:defRPr sz="1600" b="1">
                <a:solidFill>
                  <a:srgbClr val="000000"/>
                </a:solidFill>
                <a:effectLst/>
                <a:latin typeface="+mn-lt"/>
              </a:defRPr>
            </a:lvl3pPr>
            <a:lvl4pPr marL="1319213" indent="-176213" algn="l" defTabSz="887413" rtl="0" eaLnBrk="0" fontAlgn="base" hangingPunct="0">
              <a:lnSpc>
                <a:spcPct val="95000"/>
              </a:lnSpc>
              <a:spcBef>
                <a:spcPts val="0"/>
              </a:spcBef>
              <a:spcAft>
                <a:spcPts val="300"/>
              </a:spcAft>
              <a:buClr>
                <a:srgbClr val="000000"/>
              </a:buClr>
              <a:buSzPct val="125000"/>
              <a:buFont typeface="Arial" pitchFamily="34" charset="0"/>
              <a:buChar char="-"/>
              <a:defRPr sz="1400" b="1">
                <a:solidFill>
                  <a:srgbClr val="000000"/>
                </a:solidFill>
                <a:effectLst/>
                <a:latin typeface="+mn-lt"/>
              </a:defRPr>
            </a:lvl4pPr>
            <a:lvl5pPr marL="1776413" indent="-176213" algn="l" defTabSz="887413" rtl="0" eaLnBrk="0" fontAlgn="base" hangingPunct="0">
              <a:spcBef>
                <a:spcPts val="0"/>
              </a:spcBef>
              <a:spcAft>
                <a:spcPts val="300"/>
              </a:spcAft>
              <a:buClr>
                <a:srgbClr val="000000"/>
              </a:buClr>
              <a:buChar char="»"/>
              <a:defRPr sz="1400" baseline="0">
                <a:solidFill>
                  <a:schemeClr val="tx1"/>
                </a:solidFill>
                <a:latin typeface="+mn-lt"/>
              </a:defRPr>
            </a:lvl5pPr>
            <a:lvl6pPr marL="2451100" indent="-222250" algn="l" defTabSz="887413" rtl="0" eaLnBrk="0" fontAlgn="base" hangingPunct="0">
              <a:spcBef>
                <a:spcPct val="20000"/>
              </a:spcBef>
              <a:spcAft>
                <a:spcPct val="0"/>
              </a:spcAft>
              <a:buChar char="»"/>
              <a:defRPr sz="2000">
                <a:solidFill>
                  <a:schemeClr val="tx1"/>
                </a:solidFill>
                <a:latin typeface="Times" pitchFamily="18" charset="0"/>
              </a:defRPr>
            </a:lvl6pPr>
            <a:lvl7pPr marL="2908300" indent="-222250" algn="l" defTabSz="887413" rtl="0" eaLnBrk="0" fontAlgn="base" hangingPunct="0">
              <a:spcBef>
                <a:spcPct val="20000"/>
              </a:spcBef>
              <a:spcAft>
                <a:spcPct val="0"/>
              </a:spcAft>
              <a:buChar char="»"/>
              <a:defRPr sz="2000">
                <a:solidFill>
                  <a:schemeClr val="tx1"/>
                </a:solidFill>
                <a:latin typeface="Times" pitchFamily="18" charset="0"/>
              </a:defRPr>
            </a:lvl7pPr>
            <a:lvl8pPr marL="3365500" indent="-222250" algn="l" defTabSz="887413" rtl="0" eaLnBrk="0" fontAlgn="base" hangingPunct="0">
              <a:spcBef>
                <a:spcPct val="20000"/>
              </a:spcBef>
              <a:spcAft>
                <a:spcPct val="0"/>
              </a:spcAft>
              <a:buChar char="»"/>
              <a:defRPr sz="2000">
                <a:solidFill>
                  <a:schemeClr val="tx1"/>
                </a:solidFill>
                <a:latin typeface="Times" pitchFamily="18" charset="0"/>
              </a:defRPr>
            </a:lvl8pPr>
            <a:lvl9pPr marL="3822700" indent="-222250" algn="l" defTabSz="887413" rtl="0" eaLnBrk="0" fontAlgn="base" hangingPunct="0">
              <a:spcBef>
                <a:spcPct val="20000"/>
              </a:spcBef>
              <a:spcAft>
                <a:spcPct val="0"/>
              </a:spcAft>
              <a:buChar char="»"/>
              <a:defRPr sz="2000">
                <a:solidFill>
                  <a:schemeClr val="tx1"/>
                </a:solidFill>
                <a:latin typeface="Times" pitchFamily="18" charset="0"/>
              </a:defRPr>
            </a:lvl9pPr>
          </a:lstStyle>
          <a:p>
            <a:pPr marL="0" indent="0">
              <a:buNone/>
            </a:pPr>
            <a:r>
              <a:rPr lang="en-US" b="0" dirty="0" smtClean="0"/>
              <a:t>OK, back again…</a:t>
            </a:r>
          </a:p>
          <a:p>
            <a:pPr marL="0" indent="0">
              <a:buNone/>
            </a:pPr>
            <a:r>
              <a:rPr lang="en-US" b="0" dirty="0" smtClean="0"/>
              <a:t>We care about spatial, temporal, and angular scales of the aberration.</a:t>
            </a:r>
          </a:p>
          <a:p>
            <a:pPr lvl="1"/>
            <a:r>
              <a:rPr lang="en-US" b="0" dirty="0" smtClean="0"/>
              <a:t>We’ll be assuming that everything descends from turbulent flow that obeys Kolmogorov statistics. In reality, one sees variations from this all the time because other effects (like local topography) interfere with the requirement that the energy cascade happen in an unconstrained fluid.</a:t>
            </a:r>
          </a:p>
          <a:p>
            <a:pPr marL="0" indent="0">
              <a:buNone/>
            </a:pPr>
            <a:r>
              <a:rPr lang="en-US" b="0" dirty="0" smtClean="0"/>
              <a:t>Because the power spectrum and structure function of the aberration obey power laws, as we saw earlier from John, we can expect that each of these scales will be characterized by a single parameter.</a:t>
            </a:r>
          </a:p>
          <a:p>
            <a:pPr marL="0" indent="0">
              <a:buNone/>
            </a:pPr>
            <a:r>
              <a:rPr lang="en-US" b="0" dirty="0" smtClean="0"/>
              <a:t>They are, respectively:</a:t>
            </a:r>
          </a:p>
          <a:p>
            <a:pPr marL="0" indent="0">
              <a:buNone/>
            </a:pPr>
            <a:r>
              <a:rPr lang="en-US" b="0" dirty="0"/>
              <a:t>	</a:t>
            </a:r>
            <a:r>
              <a:rPr lang="en-US" b="0" dirty="0" smtClean="0"/>
              <a:t>r</a:t>
            </a:r>
            <a:r>
              <a:rPr lang="en-US" b="0" baseline="-25000" dirty="0" smtClean="0"/>
              <a:t>0</a:t>
            </a:r>
            <a:r>
              <a:rPr lang="en-US" b="0" dirty="0" smtClean="0"/>
              <a:t>	Atmospheric coherence length</a:t>
            </a:r>
          </a:p>
          <a:p>
            <a:pPr marL="0" indent="0">
              <a:buNone/>
            </a:pPr>
            <a:r>
              <a:rPr lang="en-US" b="0" dirty="0"/>
              <a:t>	</a:t>
            </a:r>
            <a:r>
              <a:rPr lang="en-US" b="0" dirty="0" smtClean="0">
                <a:latin typeface="Symbol" charset="2"/>
                <a:cs typeface="Symbol" charset="2"/>
              </a:rPr>
              <a:t>t</a:t>
            </a:r>
            <a:r>
              <a:rPr lang="en-US" b="0" baseline="-25000" dirty="0" smtClean="0"/>
              <a:t>0</a:t>
            </a:r>
            <a:r>
              <a:rPr lang="en-US" b="0" dirty="0" smtClean="0"/>
              <a:t>	Atmospheric coherence time</a:t>
            </a:r>
          </a:p>
          <a:p>
            <a:pPr marL="0" indent="0">
              <a:buNone/>
            </a:pPr>
            <a:r>
              <a:rPr lang="en-US" b="0" dirty="0"/>
              <a:t>	</a:t>
            </a:r>
            <a:r>
              <a:rPr lang="en-US" b="0" dirty="0" smtClean="0">
                <a:latin typeface="Symbol" charset="2"/>
                <a:cs typeface="Symbol" charset="2"/>
              </a:rPr>
              <a:t>q</a:t>
            </a:r>
            <a:r>
              <a:rPr lang="en-US" b="0" baseline="-25000" dirty="0" smtClean="0"/>
              <a:t>0</a:t>
            </a:r>
            <a:r>
              <a:rPr lang="en-US" b="0" dirty="0" smtClean="0"/>
              <a:t>	</a:t>
            </a:r>
            <a:r>
              <a:rPr lang="en-US" b="0" dirty="0" err="1" smtClean="0"/>
              <a:t>Isoplanatic</a:t>
            </a:r>
            <a:r>
              <a:rPr lang="en-US" b="0" dirty="0" smtClean="0"/>
              <a:t> angle</a:t>
            </a:r>
          </a:p>
          <a:p>
            <a:pPr marL="342900" lvl="1" indent="0">
              <a:buNone/>
            </a:pPr>
            <a:r>
              <a:rPr lang="en-US" b="0" dirty="0" smtClean="0"/>
              <a:t>Of course, the power law behavior doesn’t extend over </a:t>
            </a:r>
            <a:r>
              <a:rPr lang="en-US" b="0" i="1" dirty="0" smtClean="0"/>
              <a:t>all</a:t>
            </a:r>
            <a:r>
              <a:rPr lang="en-US" b="0" dirty="0" smtClean="0"/>
              <a:t> scales (just the inertial </a:t>
            </a:r>
            <a:r>
              <a:rPr lang="en-US" b="0" dirty="0" err="1" smtClean="0"/>
              <a:t>subrange</a:t>
            </a:r>
            <a:r>
              <a:rPr lang="en-US" b="0" dirty="0" smtClean="0"/>
              <a:t>), so there will be some limits to the application of these parameters, but as we’ll see, they’re very useful over scales we care about (telescope sizes and fields of view, and AO correction times).</a:t>
            </a:r>
            <a:endParaRPr lang="en-US" b="0" dirty="0"/>
          </a:p>
        </p:txBody>
      </p:sp>
      <p:sp>
        <p:nvSpPr>
          <p:cNvPr id="2" name="Title 1"/>
          <p:cNvSpPr>
            <a:spLocks noGrp="1"/>
          </p:cNvSpPr>
          <p:nvPr>
            <p:ph type="title"/>
          </p:nvPr>
        </p:nvSpPr>
        <p:spPr>
          <a:xfrm>
            <a:off x="293063" y="236417"/>
            <a:ext cx="8275203" cy="538995"/>
          </a:xfrm>
        </p:spPr>
        <p:txBody>
          <a:bodyPr/>
          <a:lstStyle/>
          <a:p>
            <a:r>
              <a:rPr lang="en-US" dirty="0" smtClean="0"/>
              <a:t>Critical parameters of the aberration</a:t>
            </a:r>
            <a:endParaRPr lang="en-US" dirty="0"/>
          </a:p>
        </p:txBody>
      </p:sp>
    </p:spTree>
    <p:extLst>
      <p:ext uri="{BB962C8B-B14F-4D97-AF65-F5344CB8AC3E}">
        <p14:creationId xmlns:p14="http://schemas.microsoft.com/office/powerpoint/2010/main" val="10439001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3"/>
          <p:cNvSpPr txBox="1">
            <a:spLocks/>
          </p:cNvSpPr>
          <p:nvPr/>
        </p:nvSpPr>
        <p:spPr>
          <a:xfrm>
            <a:off x="4216400" y="1507067"/>
            <a:ext cx="4622799" cy="5187646"/>
          </a:xfrm>
          <a:prstGeom prst="rect">
            <a:avLst/>
          </a:prstGeom>
        </p:spPr>
        <p:txBody>
          <a:bodyPr/>
          <a:lstStyle>
            <a:lvl1pPr marL="228600" indent="-228600" algn="l" defTabSz="887413" rtl="0" eaLnBrk="0" fontAlgn="base" hangingPunct="0">
              <a:lnSpc>
                <a:spcPct val="95000"/>
              </a:lnSpc>
              <a:spcBef>
                <a:spcPts val="900"/>
              </a:spcBef>
              <a:spcAft>
                <a:spcPts val="300"/>
              </a:spcAft>
              <a:buClr>
                <a:srgbClr val="000000"/>
              </a:buClr>
              <a:buSzPct val="125000"/>
              <a:buChar char="•"/>
              <a:defRPr sz="2000" b="1">
                <a:solidFill>
                  <a:srgbClr val="000000"/>
                </a:solidFill>
                <a:effectLst/>
                <a:latin typeface="+mn-lt"/>
                <a:ea typeface="+mn-ea"/>
                <a:cs typeface="+mn-cs"/>
              </a:defRPr>
            </a:lvl1pPr>
            <a:lvl2pPr marL="633413" indent="-290513" algn="l" defTabSz="887413" rtl="0" eaLnBrk="0" fontAlgn="base" hangingPunct="0">
              <a:lnSpc>
                <a:spcPct val="95000"/>
              </a:lnSpc>
              <a:spcBef>
                <a:spcPts val="0"/>
              </a:spcBef>
              <a:spcAft>
                <a:spcPts val="300"/>
              </a:spcAft>
              <a:buClr>
                <a:srgbClr val="000000"/>
              </a:buClr>
              <a:buSzPct val="125000"/>
              <a:buChar char="–"/>
              <a:defRPr sz="1800" b="1">
                <a:solidFill>
                  <a:srgbClr val="000000"/>
                </a:solidFill>
                <a:effectLst/>
                <a:latin typeface="+mn-lt"/>
              </a:defRPr>
            </a:lvl2pPr>
            <a:lvl3pPr marL="914400" indent="-166688" algn="l" defTabSz="887413" rtl="0" eaLnBrk="0" fontAlgn="base" hangingPunct="0">
              <a:lnSpc>
                <a:spcPct val="95000"/>
              </a:lnSpc>
              <a:spcBef>
                <a:spcPts val="0"/>
              </a:spcBef>
              <a:spcAft>
                <a:spcPts val="300"/>
              </a:spcAft>
              <a:buClr>
                <a:srgbClr val="000000"/>
              </a:buClr>
              <a:buSzPct val="125000"/>
              <a:buChar char="•"/>
              <a:defRPr sz="1600" b="1">
                <a:solidFill>
                  <a:srgbClr val="000000"/>
                </a:solidFill>
                <a:effectLst/>
                <a:latin typeface="+mn-lt"/>
              </a:defRPr>
            </a:lvl3pPr>
            <a:lvl4pPr marL="1319213" indent="-176213" algn="l" defTabSz="887413" rtl="0" eaLnBrk="0" fontAlgn="base" hangingPunct="0">
              <a:lnSpc>
                <a:spcPct val="95000"/>
              </a:lnSpc>
              <a:spcBef>
                <a:spcPts val="0"/>
              </a:spcBef>
              <a:spcAft>
                <a:spcPts val="300"/>
              </a:spcAft>
              <a:buClr>
                <a:srgbClr val="000000"/>
              </a:buClr>
              <a:buSzPct val="125000"/>
              <a:buFont typeface="Arial" pitchFamily="34" charset="0"/>
              <a:buChar char="-"/>
              <a:defRPr sz="1400" b="1">
                <a:solidFill>
                  <a:srgbClr val="000000"/>
                </a:solidFill>
                <a:effectLst/>
                <a:latin typeface="+mn-lt"/>
              </a:defRPr>
            </a:lvl4pPr>
            <a:lvl5pPr marL="1776413" indent="-176213" algn="l" defTabSz="887413" rtl="0" eaLnBrk="0" fontAlgn="base" hangingPunct="0">
              <a:spcBef>
                <a:spcPts val="0"/>
              </a:spcBef>
              <a:spcAft>
                <a:spcPts val="300"/>
              </a:spcAft>
              <a:buClr>
                <a:srgbClr val="000000"/>
              </a:buClr>
              <a:buChar char="»"/>
              <a:defRPr sz="1400" baseline="0">
                <a:solidFill>
                  <a:schemeClr val="tx1"/>
                </a:solidFill>
                <a:latin typeface="+mn-lt"/>
              </a:defRPr>
            </a:lvl5pPr>
            <a:lvl6pPr marL="2451100" indent="-222250" algn="l" defTabSz="887413" rtl="0" eaLnBrk="0" fontAlgn="base" hangingPunct="0">
              <a:spcBef>
                <a:spcPct val="20000"/>
              </a:spcBef>
              <a:spcAft>
                <a:spcPct val="0"/>
              </a:spcAft>
              <a:buChar char="»"/>
              <a:defRPr sz="2000">
                <a:solidFill>
                  <a:schemeClr val="tx1"/>
                </a:solidFill>
                <a:latin typeface="Times" pitchFamily="18" charset="0"/>
              </a:defRPr>
            </a:lvl6pPr>
            <a:lvl7pPr marL="2908300" indent="-222250" algn="l" defTabSz="887413" rtl="0" eaLnBrk="0" fontAlgn="base" hangingPunct="0">
              <a:spcBef>
                <a:spcPct val="20000"/>
              </a:spcBef>
              <a:spcAft>
                <a:spcPct val="0"/>
              </a:spcAft>
              <a:buChar char="»"/>
              <a:defRPr sz="2000">
                <a:solidFill>
                  <a:schemeClr val="tx1"/>
                </a:solidFill>
                <a:latin typeface="Times" pitchFamily="18" charset="0"/>
              </a:defRPr>
            </a:lvl7pPr>
            <a:lvl8pPr marL="3365500" indent="-222250" algn="l" defTabSz="887413" rtl="0" eaLnBrk="0" fontAlgn="base" hangingPunct="0">
              <a:spcBef>
                <a:spcPct val="20000"/>
              </a:spcBef>
              <a:spcAft>
                <a:spcPct val="0"/>
              </a:spcAft>
              <a:buChar char="»"/>
              <a:defRPr sz="2000">
                <a:solidFill>
                  <a:schemeClr val="tx1"/>
                </a:solidFill>
                <a:latin typeface="Times" pitchFamily="18" charset="0"/>
              </a:defRPr>
            </a:lvl8pPr>
            <a:lvl9pPr marL="3822700" indent="-222250" algn="l" defTabSz="887413" rtl="0" eaLnBrk="0" fontAlgn="base" hangingPunct="0">
              <a:spcBef>
                <a:spcPct val="20000"/>
              </a:spcBef>
              <a:spcAft>
                <a:spcPct val="0"/>
              </a:spcAft>
              <a:buChar char="»"/>
              <a:defRPr sz="2000">
                <a:solidFill>
                  <a:schemeClr val="tx1"/>
                </a:solidFill>
                <a:latin typeface="Times" pitchFamily="18" charset="0"/>
              </a:defRPr>
            </a:lvl9pPr>
          </a:lstStyle>
          <a:p>
            <a:pPr marL="0" indent="0">
              <a:buNone/>
            </a:pPr>
            <a:r>
              <a:rPr lang="en-US" b="0" dirty="0" smtClean="0"/>
              <a:t>Simulation of a Kolmogorov </a:t>
            </a:r>
            <a:r>
              <a:rPr lang="en-US" b="0" dirty="0" err="1" smtClean="0"/>
              <a:t>wavefront</a:t>
            </a:r>
            <a:endParaRPr lang="en-US" b="0" dirty="0" smtClean="0"/>
          </a:p>
          <a:p>
            <a:pPr marL="0" indent="0">
              <a:buNone/>
            </a:pPr>
            <a:endParaRPr lang="en-US" b="0" dirty="0" smtClean="0"/>
          </a:p>
          <a:p>
            <a:pPr marL="0" indent="0">
              <a:buNone/>
            </a:pPr>
            <a:r>
              <a:rPr lang="en-US" b="0" dirty="0" smtClean="0"/>
              <a:t>There are variations going on at all spatial scales here – as expected (see the structure function plot below left)</a:t>
            </a:r>
          </a:p>
          <a:p>
            <a:pPr marL="0" indent="0">
              <a:buNone/>
            </a:pPr>
            <a:endParaRPr lang="en-US" b="0" dirty="0"/>
          </a:p>
          <a:p>
            <a:pPr marL="0" indent="0">
              <a:buNone/>
            </a:pPr>
            <a:r>
              <a:rPr lang="en-US" b="0" dirty="0" smtClean="0"/>
              <a:t>There is indeed only one parameter to quantify: the vertical position of the structure function, which will tell us how strong the turbulence is.</a:t>
            </a:r>
          </a:p>
          <a:p>
            <a:pPr marL="0" indent="0">
              <a:buNone/>
            </a:pPr>
            <a:endParaRPr lang="en-US" b="0" dirty="0"/>
          </a:p>
          <a:p>
            <a:pPr marL="0" indent="0">
              <a:buNone/>
            </a:pPr>
            <a:endParaRPr lang="en-US" b="0" dirty="0"/>
          </a:p>
        </p:txBody>
      </p:sp>
      <p:sp>
        <p:nvSpPr>
          <p:cNvPr id="2" name="Title 1"/>
          <p:cNvSpPr>
            <a:spLocks noGrp="1"/>
          </p:cNvSpPr>
          <p:nvPr>
            <p:ph type="title"/>
          </p:nvPr>
        </p:nvSpPr>
        <p:spPr>
          <a:xfrm>
            <a:off x="293063" y="236417"/>
            <a:ext cx="8275203" cy="538995"/>
          </a:xfrm>
        </p:spPr>
        <p:txBody>
          <a:bodyPr/>
          <a:lstStyle/>
          <a:p>
            <a:r>
              <a:rPr lang="en-US" dirty="0" smtClean="0"/>
              <a:t>So, what does Kolmogorov phase aberration actually LOOK like?</a:t>
            </a:r>
            <a:endParaRPr lang="en-US" dirty="0"/>
          </a:p>
        </p:txBody>
      </p:sp>
      <p:pic>
        <p:nvPicPr>
          <p:cNvPr id="4" name="Picture 3" descr="phase.png"/>
          <p:cNvPicPr>
            <a:picLocks noChangeAspect="1"/>
          </p:cNvPicPr>
          <p:nvPr/>
        </p:nvPicPr>
        <p:blipFill rotWithShape="1">
          <a:blip r:embed="rId2" cstate="print">
            <a:extLst>
              <a:ext uri="{28A0092B-C50C-407E-A947-70E740481C1C}">
                <a14:useLocalDpi xmlns:a14="http://schemas.microsoft.com/office/drawing/2010/main" val="0"/>
              </a:ext>
            </a:extLst>
          </a:blip>
          <a:srcRect l="14337" t="6038" r="10734" b="9964"/>
          <a:stretch/>
        </p:blipFill>
        <p:spPr>
          <a:xfrm>
            <a:off x="84665" y="1080685"/>
            <a:ext cx="3822192" cy="3840480"/>
          </a:xfrm>
          <a:prstGeom prst="rect">
            <a:avLst/>
          </a:prstGeom>
        </p:spPr>
      </p:pic>
      <p:pic>
        <p:nvPicPr>
          <p:cNvPr id="5" name="Picture 4" descr="sf.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736" y="4944999"/>
            <a:ext cx="4096509" cy="1849480"/>
          </a:xfrm>
          <a:prstGeom prst="rect">
            <a:avLst/>
          </a:prstGeom>
        </p:spPr>
      </p:pic>
    </p:spTree>
    <p:extLst>
      <p:ext uri="{BB962C8B-B14F-4D97-AF65-F5344CB8AC3E}">
        <p14:creationId xmlns:p14="http://schemas.microsoft.com/office/powerpoint/2010/main" val="20952827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3"/>
          <p:cNvSpPr txBox="1">
            <a:spLocks/>
          </p:cNvSpPr>
          <p:nvPr/>
        </p:nvSpPr>
        <p:spPr>
          <a:xfrm>
            <a:off x="398461" y="999068"/>
            <a:ext cx="8440739" cy="5695646"/>
          </a:xfrm>
          <a:prstGeom prst="rect">
            <a:avLst/>
          </a:prstGeom>
        </p:spPr>
        <p:txBody>
          <a:bodyPr/>
          <a:lstStyle>
            <a:lvl1pPr marL="228600" indent="-228600" algn="l" defTabSz="887413" rtl="0" eaLnBrk="0" fontAlgn="base" hangingPunct="0">
              <a:lnSpc>
                <a:spcPct val="95000"/>
              </a:lnSpc>
              <a:spcBef>
                <a:spcPts val="900"/>
              </a:spcBef>
              <a:spcAft>
                <a:spcPts val="300"/>
              </a:spcAft>
              <a:buClr>
                <a:srgbClr val="000000"/>
              </a:buClr>
              <a:buSzPct val="125000"/>
              <a:buChar char="•"/>
              <a:defRPr sz="2000" b="1">
                <a:solidFill>
                  <a:srgbClr val="000000"/>
                </a:solidFill>
                <a:effectLst/>
                <a:latin typeface="+mn-lt"/>
                <a:ea typeface="+mn-ea"/>
                <a:cs typeface="+mn-cs"/>
              </a:defRPr>
            </a:lvl1pPr>
            <a:lvl2pPr marL="633413" indent="-290513" algn="l" defTabSz="887413" rtl="0" eaLnBrk="0" fontAlgn="base" hangingPunct="0">
              <a:lnSpc>
                <a:spcPct val="95000"/>
              </a:lnSpc>
              <a:spcBef>
                <a:spcPts val="0"/>
              </a:spcBef>
              <a:spcAft>
                <a:spcPts val="300"/>
              </a:spcAft>
              <a:buClr>
                <a:srgbClr val="000000"/>
              </a:buClr>
              <a:buSzPct val="125000"/>
              <a:buChar char="–"/>
              <a:defRPr sz="1800" b="1">
                <a:solidFill>
                  <a:srgbClr val="000000"/>
                </a:solidFill>
                <a:effectLst/>
                <a:latin typeface="+mn-lt"/>
              </a:defRPr>
            </a:lvl2pPr>
            <a:lvl3pPr marL="914400" indent="-166688" algn="l" defTabSz="887413" rtl="0" eaLnBrk="0" fontAlgn="base" hangingPunct="0">
              <a:lnSpc>
                <a:spcPct val="95000"/>
              </a:lnSpc>
              <a:spcBef>
                <a:spcPts val="0"/>
              </a:spcBef>
              <a:spcAft>
                <a:spcPts val="300"/>
              </a:spcAft>
              <a:buClr>
                <a:srgbClr val="000000"/>
              </a:buClr>
              <a:buSzPct val="125000"/>
              <a:buChar char="•"/>
              <a:defRPr sz="1600" b="1">
                <a:solidFill>
                  <a:srgbClr val="000000"/>
                </a:solidFill>
                <a:effectLst/>
                <a:latin typeface="+mn-lt"/>
              </a:defRPr>
            </a:lvl3pPr>
            <a:lvl4pPr marL="1319213" indent="-176213" algn="l" defTabSz="887413" rtl="0" eaLnBrk="0" fontAlgn="base" hangingPunct="0">
              <a:lnSpc>
                <a:spcPct val="95000"/>
              </a:lnSpc>
              <a:spcBef>
                <a:spcPts val="0"/>
              </a:spcBef>
              <a:spcAft>
                <a:spcPts val="300"/>
              </a:spcAft>
              <a:buClr>
                <a:srgbClr val="000000"/>
              </a:buClr>
              <a:buSzPct val="125000"/>
              <a:buFont typeface="Arial" pitchFamily="34" charset="0"/>
              <a:buChar char="-"/>
              <a:defRPr sz="1400" b="1">
                <a:solidFill>
                  <a:srgbClr val="000000"/>
                </a:solidFill>
                <a:effectLst/>
                <a:latin typeface="+mn-lt"/>
              </a:defRPr>
            </a:lvl4pPr>
            <a:lvl5pPr marL="1776413" indent="-176213" algn="l" defTabSz="887413" rtl="0" eaLnBrk="0" fontAlgn="base" hangingPunct="0">
              <a:spcBef>
                <a:spcPts val="0"/>
              </a:spcBef>
              <a:spcAft>
                <a:spcPts val="300"/>
              </a:spcAft>
              <a:buClr>
                <a:srgbClr val="000000"/>
              </a:buClr>
              <a:buChar char="»"/>
              <a:defRPr sz="1400" baseline="0">
                <a:solidFill>
                  <a:schemeClr val="tx1"/>
                </a:solidFill>
                <a:latin typeface="+mn-lt"/>
              </a:defRPr>
            </a:lvl5pPr>
            <a:lvl6pPr marL="2451100" indent="-222250" algn="l" defTabSz="887413" rtl="0" eaLnBrk="0" fontAlgn="base" hangingPunct="0">
              <a:spcBef>
                <a:spcPct val="20000"/>
              </a:spcBef>
              <a:spcAft>
                <a:spcPct val="0"/>
              </a:spcAft>
              <a:buChar char="»"/>
              <a:defRPr sz="2000">
                <a:solidFill>
                  <a:schemeClr val="tx1"/>
                </a:solidFill>
                <a:latin typeface="Times" pitchFamily="18" charset="0"/>
              </a:defRPr>
            </a:lvl6pPr>
            <a:lvl7pPr marL="2908300" indent="-222250" algn="l" defTabSz="887413" rtl="0" eaLnBrk="0" fontAlgn="base" hangingPunct="0">
              <a:spcBef>
                <a:spcPct val="20000"/>
              </a:spcBef>
              <a:spcAft>
                <a:spcPct val="0"/>
              </a:spcAft>
              <a:buChar char="»"/>
              <a:defRPr sz="2000">
                <a:solidFill>
                  <a:schemeClr val="tx1"/>
                </a:solidFill>
                <a:latin typeface="Times" pitchFamily="18" charset="0"/>
              </a:defRPr>
            </a:lvl7pPr>
            <a:lvl8pPr marL="3365500" indent="-222250" algn="l" defTabSz="887413" rtl="0" eaLnBrk="0" fontAlgn="base" hangingPunct="0">
              <a:spcBef>
                <a:spcPct val="20000"/>
              </a:spcBef>
              <a:spcAft>
                <a:spcPct val="0"/>
              </a:spcAft>
              <a:buChar char="»"/>
              <a:defRPr sz="2000">
                <a:solidFill>
                  <a:schemeClr val="tx1"/>
                </a:solidFill>
                <a:latin typeface="Times" pitchFamily="18" charset="0"/>
              </a:defRPr>
            </a:lvl8pPr>
            <a:lvl9pPr marL="3822700" indent="-222250" algn="l" defTabSz="887413" rtl="0" eaLnBrk="0" fontAlgn="base" hangingPunct="0">
              <a:spcBef>
                <a:spcPct val="20000"/>
              </a:spcBef>
              <a:spcAft>
                <a:spcPct val="0"/>
              </a:spcAft>
              <a:buChar char="»"/>
              <a:defRPr sz="2000">
                <a:solidFill>
                  <a:schemeClr val="tx1"/>
                </a:solidFill>
                <a:latin typeface="Times" pitchFamily="18" charset="0"/>
              </a:defRPr>
            </a:lvl9pPr>
          </a:lstStyle>
          <a:p>
            <a:pPr marL="0" indent="0">
              <a:buNone/>
            </a:pPr>
            <a:r>
              <a:rPr lang="en-US" b="0" dirty="0"/>
              <a:t>A practical way to </a:t>
            </a:r>
            <a:r>
              <a:rPr lang="en-US" b="0" dirty="0" smtClean="0"/>
              <a:t>quantify the strength of the aberration: </a:t>
            </a:r>
            <a:r>
              <a:rPr lang="en-US" b="0" dirty="0"/>
              <a:t>define how big a telescope can be before the aberrations get to be so bad that it’s PSF is no longer diffraction limited</a:t>
            </a:r>
            <a:r>
              <a:rPr lang="en-US" b="0" dirty="0" smtClean="0"/>
              <a:t>.</a:t>
            </a:r>
          </a:p>
          <a:p>
            <a:pPr lvl="1"/>
            <a:r>
              <a:rPr lang="en-US" b="0" dirty="0" smtClean="0"/>
              <a:t>Note that this will also be the size of the ‘segment’ in our description of</a:t>
            </a:r>
          </a:p>
          <a:p>
            <a:pPr lvl="1"/>
            <a:endParaRPr lang="en-US" b="0" dirty="0" smtClean="0"/>
          </a:p>
          <a:p>
            <a:pPr marL="0" indent="0">
              <a:buNone/>
            </a:pPr>
            <a:r>
              <a:rPr lang="en-US" b="0" dirty="0" smtClean="0"/>
              <a:t>In Lecture 7, we had the derivation of the phase structure function in terms of r</a:t>
            </a:r>
            <a:r>
              <a:rPr lang="en-US" b="0" baseline="-25000" dirty="0" smtClean="0"/>
              <a:t>0</a:t>
            </a:r>
            <a:r>
              <a:rPr lang="en-US" b="0" dirty="0" smtClean="0"/>
              <a:t> </a:t>
            </a:r>
          </a:p>
          <a:p>
            <a:pPr marL="0" indent="0">
              <a:buNone/>
            </a:pPr>
            <a:endParaRPr lang="en-US" b="0" dirty="0"/>
          </a:p>
          <a:p>
            <a:pPr marL="0" indent="0">
              <a:buNone/>
            </a:pPr>
            <a:endParaRPr lang="en-US" b="0" dirty="0" smtClean="0"/>
          </a:p>
          <a:p>
            <a:pPr marL="0" indent="0">
              <a:buNone/>
            </a:pPr>
            <a:r>
              <a:rPr lang="en-US" b="0" dirty="0" smtClean="0"/>
              <a:t>And since also</a:t>
            </a:r>
          </a:p>
          <a:p>
            <a:pPr marL="0" indent="0">
              <a:buNone/>
            </a:pPr>
            <a:endParaRPr lang="en-US" b="0" dirty="0"/>
          </a:p>
          <a:p>
            <a:pPr marL="0" indent="0">
              <a:buNone/>
            </a:pPr>
            <a:r>
              <a:rPr lang="en-US" b="0" dirty="0" smtClean="0"/>
              <a:t>We can write</a:t>
            </a:r>
          </a:p>
          <a:p>
            <a:pPr marL="0" indent="0">
              <a:buNone/>
            </a:pPr>
            <a:endParaRPr lang="en-US" b="0" dirty="0"/>
          </a:p>
          <a:p>
            <a:pPr marL="0" indent="0">
              <a:buNone/>
            </a:pPr>
            <a:r>
              <a:rPr lang="en-US" b="0" dirty="0" smtClean="0"/>
              <a:t>This is one of the crucial equations to know when designing AO systems!</a:t>
            </a:r>
          </a:p>
          <a:p>
            <a:pPr lvl="1"/>
            <a:endParaRPr lang="en-US" b="0" dirty="0"/>
          </a:p>
        </p:txBody>
      </p:sp>
      <p:sp>
        <p:nvSpPr>
          <p:cNvPr id="2" name="Title 1"/>
          <p:cNvSpPr>
            <a:spLocks noGrp="1"/>
          </p:cNvSpPr>
          <p:nvPr>
            <p:ph type="title"/>
          </p:nvPr>
        </p:nvSpPr>
        <p:spPr>
          <a:xfrm>
            <a:off x="293063" y="236417"/>
            <a:ext cx="8275203" cy="538995"/>
          </a:xfrm>
        </p:spPr>
        <p:txBody>
          <a:bodyPr/>
          <a:lstStyle/>
          <a:p>
            <a:r>
              <a:rPr lang="en-US" dirty="0" smtClean="0"/>
              <a:t>r</a:t>
            </a:r>
            <a:r>
              <a:rPr lang="en-US" baseline="-25000" dirty="0" smtClean="0"/>
              <a:t>0</a:t>
            </a:r>
            <a:r>
              <a:rPr lang="en-US" dirty="0" smtClean="0"/>
              <a:t>, the Fried scale (revisited)</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439942116"/>
              </p:ext>
            </p:extLst>
          </p:nvPr>
        </p:nvGraphicFramePr>
        <p:xfrm>
          <a:off x="2873375" y="3355970"/>
          <a:ext cx="2413000" cy="603250"/>
        </p:xfrm>
        <a:graphic>
          <a:graphicData uri="http://schemas.openxmlformats.org/presentationml/2006/ole">
            <mc:AlternateContent xmlns:mc="http://schemas.openxmlformats.org/markup-compatibility/2006">
              <mc:Choice xmlns:v="urn:schemas-microsoft-com:vml" Requires="v">
                <p:oleObj spid="_x0000_s18654" name="Equation" r:id="rId3" imgW="965200" imgH="241300" progId="Equation.3">
                  <p:embed/>
                </p:oleObj>
              </mc:Choice>
              <mc:Fallback>
                <p:oleObj name="Equation" r:id="rId3" imgW="965200" imgH="241300" progId="Equation.3">
                  <p:embed/>
                  <p:pic>
                    <p:nvPicPr>
                      <p:cNvPr id="0" name=""/>
                      <p:cNvPicPr/>
                      <p:nvPr/>
                    </p:nvPicPr>
                    <p:blipFill>
                      <a:blip r:embed="rId4"/>
                      <a:stretch>
                        <a:fillRect/>
                      </a:stretch>
                    </p:blipFill>
                    <p:spPr>
                      <a:xfrm>
                        <a:off x="2873375" y="3355970"/>
                        <a:ext cx="2413000" cy="60325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070021175"/>
              </p:ext>
            </p:extLst>
          </p:nvPr>
        </p:nvGraphicFramePr>
        <p:xfrm>
          <a:off x="2269597" y="4151841"/>
          <a:ext cx="4095750" cy="603250"/>
        </p:xfrm>
        <a:graphic>
          <a:graphicData uri="http://schemas.openxmlformats.org/presentationml/2006/ole">
            <mc:AlternateContent xmlns:mc="http://schemas.openxmlformats.org/markup-compatibility/2006">
              <mc:Choice xmlns:v="urn:schemas-microsoft-com:vml" Requires="v">
                <p:oleObj spid="_x0000_s18655" name="Equation" r:id="rId5" imgW="1638300" imgH="241300" progId="Equation.3">
                  <p:embed/>
                </p:oleObj>
              </mc:Choice>
              <mc:Fallback>
                <p:oleObj name="Equation" r:id="rId5" imgW="1638300" imgH="241300" progId="Equation.3">
                  <p:embed/>
                  <p:pic>
                    <p:nvPicPr>
                      <p:cNvPr id="0" name=""/>
                      <p:cNvPicPr/>
                      <p:nvPr/>
                    </p:nvPicPr>
                    <p:blipFill>
                      <a:blip r:embed="rId6"/>
                      <a:stretch>
                        <a:fillRect/>
                      </a:stretch>
                    </p:blipFill>
                    <p:spPr>
                      <a:xfrm>
                        <a:off x="2269597" y="4151841"/>
                        <a:ext cx="4095750" cy="60325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887470662"/>
              </p:ext>
            </p:extLst>
          </p:nvPr>
        </p:nvGraphicFramePr>
        <p:xfrm>
          <a:off x="2308219" y="4884739"/>
          <a:ext cx="4254500" cy="762000"/>
        </p:xfrm>
        <a:graphic>
          <a:graphicData uri="http://schemas.openxmlformats.org/presentationml/2006/ole">
            <mc:AlternateContent xmlns:mc="http://schemas.openxmlformats.org/markup-compatibility/2006">
              <mc:Choice xmlns:v="urn:schemas-microsoft-com:vml" Requires="v">
                <p:oleObj spid="_x0000_s18656" name="Equation" r:id="rId7" imgW="1701800" imgH="304800" progId="Equation.3">
                  <p:embed/>
                </p:oleObj>
              </mc:Choice>
              <mc:Fallback>
                <p:oleObj name="Equation" r:id="rId7" imgW="1701800" imgH="304800" progId="Equation.3">
                  <p:embed/>
                  <p:pic>
                    <p:nvPicPr>
                      <p:cNvPr id="0" name=""/>
                      <p:cNvPicPr/>
                      <p:nvPr/>
                    </p:nvPicPr>
                    <p:blipFill>
                      <a:blip r:embed="rId8"/>
                      <a:stretch>
                        <a:fillRect/>
                      </a:stretch>
                    </p:blipFill>
                    <p:spPr>
                      <a:xfrm>
                        <a:off x="2308219" y="4884739"/>
                        <a:ext cx="4254500" cy="762000"/>
                      </a:xfrm>
                      <a:prstGeom prst="rect">
                        <a:avLst/>
                      </a:prstGeom>
                    </p:spPr>
                  </p:pic>
                </p:oleObj>
              </mc:Fallback>
            </mc:AlternateContent>
          </a:graphicData>
        </a:graphic>
      </p:graphicFrame>
    </p:spTree>
    <p:extLst>
      <p:ext uri="{BB962C8B-B14F-4D97-AF65-F5344CB8AC3E}">
        <p14:creationId xmlns:p14="http://schemas.microsoft.com/office/powerpoint/2010/main" val="28206570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Dependence of r</a:t>
            </a:r>
            <a:r>
              <a:rPr lang="en-US" baseline="-25000" dirty="0" smtClean="0"/>
              <a:t>0</a:t>
            </a:r>
            <a:endParaRPr lang="en-US" baseline="-25000" dirty="0"/>
          </a:p>
        </p:txBody>
      </p:sp>
      <p:sp>
        <p:nvSpPr>
          <p:cNvPr id="3" name="Content Placeholder 3"/>
          <p:cNvSpPr txBox="1">
            <a:spLocks/>
          </p:cNvSpPr>
          <p:nvPr/>
        </p:nvSpPr>
        <p:spPr>
          <a:xfrm>
            <a:off x="398461" y="999068"/>
            <a:ext cx="8440739" cy="2675465"/>
          </a:xfrm>
          <a:prstGeom prst="rect">
            <a:avLst/>
          </a:prstGeom>
        </p:spPr>
        <p:txBody>
          <a:bodyPr/>
          <a:lstStyle>
            <a:lvl1pPr marL="228600" indent="-228600" algn="l" defTabSz="887413" rtl="0" eaLnBrk="0" fontAlgn="base" hangingPunct="0">
              <a:lnSpc>
                <a:spcPct val="95000"/>
              </a:lnSpc>
              <a:spcBef>
                <a:spcPts val="900"/>
              </a:spcBef>
              <a:spcAft>
                <a:spcPts val="300"/>
              </a:spcAft>
              <a:buClr>
                <a:srgbClr val="000000"/>
              </a:buClr>
              <a:buSzPct val="125000"/>
              <a:buChar char="•"/>
              <a:defRPr sz="2000" b="1">
                <a:solidFill>
                  <a:srgbClr val="000000"/>
                </a:solidFill>
                <a:effectLst/>
                <a:latin typeface="+mn-lt"/>
                <a:ea typeface="+mn-ea"/>
                <a:cs typeface="+mn-cs"/>
              </a:defRPr>
            </a:lvl1pPr>
            <a:lvl2pPr marL="633413" indent="-290513" algn="l" defTabSz="887413" rtl="0" eaLnBrk="0" fontAlgn="base" hangingPunct="0">
              <a:lnSpc>
                <a:spcPct val="95000"/>
              </a:lnSpc>
              <a:spcBef>
                <a:spcPts val="0"/>
              </a:spcBef>
              <a:spcAft>
                <a:spcPts val="300"/>
              </a:spcAft>
              <a:buClr>
                <a:srgbClr val="000000"/>
              </a:buClr>
              <a:buSzPct val="125000"/>
              <a:buChar char="–"/>
              <a:defRPr sz="1800" b="1">
                <a:solidFill>
                  <a:srgbClr val="000000"/>
                </a:solidFill>
                <a:effectLst/>
                <a:latin typeface="+mn-lt"/>
              </a:defRPr>
            </a:lvl2pPr>
            <a:lvl3pPr marL="914400" indent="-166688" algn="l" defTabSz="887413" rtl="0" eaLnBrk="0" fontAlgn="base" hangingPunct="0">
              <a:lnSpc>
                <a:spcPct val="95000"/>
              </a:lnSpc>
              <a:spcBef>
                <a:spcPts val="0"/>
              </a:spcBef>
              <a:spcAft>
                <a:spcPts val="300"/>
              </a:spcAft>
              <a:buClr>
                <a:srgbClr val="000000"/>
              </a:buClr>
              <a:buSzPct val="125000"/>
              <a:buChar char="•"/>
              <a:defRPr sz="1600" b="1">
                <a:solidFill>
                  <a:srgbClr val="000000"/>
                </a:solidFill>
                <a:effectLst/>
                <a:latin typeface="+mn-lt"/>
              </a:defRPr>
            </a:lvl3pPr>
            <a:lvl4pPr marL="1319213" indent="-176213" algn="l" defTabSz="887413" rtl="0" eaLnBrk="0" fontAlgn="base" hangingPunct="0">
              <a:lnSpc>
                <a:spcPct val="95000"/>
              </a:lnSpc>
              <a:spcBef>
                <a:spcPts val="0"/>
              </a:spcBef>
              <a:spcAft>
                <a:spcPts val="300"/>
              </a:spcAft>
              <a:buClr>
                <a:srgbClr val="000000"/>
              </a:buClr>
              <a:buSzPct val="125000"/>
              <a:buFont typeface="Arial" pitchFamily="34" charset="0"/>
              <a:buChar char="-"/>
              <a:defRPr sz="1400" b="1">
                <a:solidFill>
                  <a:srgbClr val="000000"/>
                </a:solidFill>
                <a:effectLst/>
                <a:latin typeface="+mn-lt"/>
              </a:defRPr>
            </a:lvl4pPr>
            <a:lvl5pPr marL="1776413" indent="-176213" algn="l" defTabSz="887413" rtl="0" eaLnBrk="0" fontAlgn="base" hangingPunct="0">
              <a:spcBef>
                <a:spcPts val="0"/>
              </a:spcBef>
              <a:spcAft>
                <a:spcPts val="300"/>
              </a:spcAft>
              <a:buClr>
                <a:srgbClr val="000000"/>
              </a:buClr>
              <a:buChar char="»"/>
              <a:defRPr sz="1400" baseline="0">
                <a:solidFill>
                  <a:schemeClr val="tx1"/>
                </a:solidFill>
                <a:latin typeface="+mn-lt"/>
              </a:defRPr>
            </a:lvl5pPr>
            <a:lvl6pPr marL="2451100" indent="-222250" algn="l" defTabSz="887413" rtl="0" eaLnBrk="0" fontAlgn="base" hangingPunct="0">
              <a:spcBef>
                <a:spcPct val="20000"/>
              </a:spcBef>
              <a:spcAft>
                <a:spcPct val="0"/>
              </a:spcAft>
              <a:buChar char="»"/>
              <a:defRPr sz="2000">
                <a:solidFill>
                  <a:schemeClr val="tx1"/>
                </a:solidFill>
                <a:latin typeface="Times" pitchFamily="18" charset="0"/>
              </a:defRPr>
            </a:lvl6pPr>
            <a:lvl7pPr marL="2908300" indent="-222250" algn="l" defTabSz="887413" rtl="0" eaLnBrk="0" fontAlgn="base" hangingPunct="0">
              <a:spcBef>
                <a:spcPct val="20000"/>
              </a:spcBef>
              <a:spcAft>
                <a:spcPct val="0"/>
              </a:spcAft>
              <a:buChar char="»"/>
              <a:defRPr sz="2000">
                <a:solidFill>
                  <a:schemeClr val="tx1"/>
                </a:solidFill>
                <a:latin typeface="Times" pitchFamily="18" charset="0"/>
              </a:defRPr>
            </a:lvl7pPr>
            <a:lvl8pPr marL="3365500" indent="-222250" algn="l" defTabSz="887413" rtl="0" eaLnBrk="0" fontAlgn="base" hangingPunct="0">
              <a:spcBef>
                <a:spcPct val="20000"/>
              </a:spcBef>
              <a:spcAft>
                <a:spcPct val="0"/>
              </a:spcAft>
              <a:buChar char="»"/>
              <a:defRPr sz="2000">
                <a:solidFill>
                  <a:schemeClr val="tx1"/>
                </a:solidFill>
                <a:latin typeface="Times" pitchFamily="18" charset="0"/>
              </a:defRPr>
            </a:lvl8pPr>
            <a:lvl9pPr marL="3822700" indent="-222250" algn="l" defTabSz="887413" rtl="0" eaLnBrk="0" fontAlgn="base" hangingPunct="0">
              <a:spcBef>
                <a:spcPct val="20000"/>
              </a:spcBef>
              <a:spcAft>
                <a:spcPct val="0"/>
              </a:spcAft>
              <a:buChar char="»"/>
              <a:defRPr sz="2000">
                <a:solidFill>
                  <a:schemeClr val="tx1"/>
                </a:solidFill>
                <a:latin typeface="Times" pitchFamily="18" charset="0"/>
              </a:defRPr>
            </a:lvl9pPr>
          </a:lstStyle>
          <a:p>
            <a:pPr marL="0" indent="0">
              <a:buNone/>
            </a:pPr>
            <a:r>
              <a:rPr lang="en-US" b="0" dirty="0" smtClean="0"/>
              <a:t>r</a:t>
            </a:r>
            <a:r>
              <a:rPr lang="en-US" b="0" baseline="-25000" dirty="0" smtClean="0"/>
              <a:t>0</a:t>
            </a:r>
            <a:r>
              <a:rPr lang="en-US" b="0" dirty="0" smtClean="0"/>
              <a:t> depends on:</a:t>
            </a:r>
          </a:p>
          <a:p>
            <a:pPr marL="0" indent="0">
              <a:buNone/>
            </a:pPr>
            <a:endParaRPr lang="en-US" b="0" dirty="0" smtClean="0"/>
          </a:p>
          <a:p>
            <a:pPr lvl="1"/>
            <a:r>
              <a:rPr lang="en-US" b="0" dirty="0" smtClean="0">
                <a:latin typeface="Arial"/>
                <a:cs typeface="Arial"/>
              </a:rPr>
              <a:t>Wavelength, as </a:t>
            </a:r>
            <a:r>
              <a:rPr lang="en-US" b="0" dirty="0" smtClean="0">
                <a:latin typeface="Symbol" charset="2"/>
                <a:cs typeface="Symbol" charset="2"/>
              </a:rPr>
              <a:t>l</a:t>
            </a:r>
            <a:r>
              <a:rPr lang="en-US" b="0" baseline="30000" dirty="0" smtClean="0">
                <a:latin typeface="Symbol" charset="2"/>
                <a:cs typeface="Symbol" charset="2"/>
              </a:rPr>
              <a:t>6/5</a:t>
            </a:r>
            <a:r>
              <a:rPr lang="en-US" b="0" dirty="0" smtClean="0"/>
              <a:t>. It gets better (larger) as the wavelength increases. That means, for example, a 1 m telescope </a:t>
            </a:r>
            <a:r>
              <a:rPr lang="en-US" b="0" i="1" dirty="0" smtClean="0"/>
              <a:t>will not </a:t>
            </a:r>
            <a:r>
              <a:rPr lang="en-US" b="0" dirty="0" smtClean="0"/>
              <a:t>be diffraction limited in visible light (r</a:t>
            </a:r>
            <a:r>
              <a:rPr lang="en-US" b="0" baseline="-25000" dirty="0" smtClean="0"/>
              <a:t>0</a:t>
            </a:r>
            <a:r>
              <a:rPr lang="en-US" b="0" dirty="0" smtClean="0"/>
              <a:t> ~ 15 cm), but will be in the infrared at 2.5 </a:t>
            </a:r>
            <a:r>
              <a:rPr lang="en-US" b="0" dirty="0" smtClean="0">
                <a:latin typeface="Symbol" charset="2"/>
                <a:cs typeface="Symbol" charset="2"/>
              </a:rPr>
              <a:t>m</a:t>
            </a:r>
            <a:r>
              <a:rPr lang="en-US" b="0" dirty="0" smtClean="0"/>
              <a:t>m (</a:t>
            </a:r>
            <a:r>
              <a:rPr lang="en-US" b="0" dirty="0"/>
              <a:t>r</a:t>
            </a:r>
            <a:r>
              <a:rPr lang="en-US" b="0" baseline="-25000" dirty="0"/>
              <a:t>0</a:t>
            </a:r>
            <a:r>
              <a:rPr lang="en-US" b="0" dirty="0"/>
              <a:t> ~ </a:t>
            </a:r>
            <a:r>
              <a:rPr lang="en-US" b="0" dirty="0" smtClean="0"/>
              <a:t>92 cm).</a:t>
            </a:r>
          </a:p>
          <a:p>
            <a:pPr lvl="1"/>
            <a:endParaRPr lang="en-US" b="0" dirty="0" smtClean="0"/>
          </a:p>
          <a:p>
            <a:pPr lvl="1"/>
            <a:r>
              <a:rPr lang="en-US" b="0" dirty="0" smtClean="0"/>
              <a:t>Zenith angle, as (sec </a:t>
            </a:r>
            <a:r>
              <a:rPr lang="en-US" b="0" dirty="0" smtClean="0">
                <a:latin typeface="Symbol" charset="2"/>
                <a:cs typeface="Symbol" charset="2"/>
              </a:rPr>
              <a:t>z</a:t>
            </a:r>
            <a:r>
              <a:rPr lang="en-US" b="0" dirty="0" smtClean="0"/>
              <a:t>)</a:t>
            </a:r>
            <a:r>
              <a:rPr lang="en-US" b="0" baseline="30000" dirty="0" smtClean="0"/>
              <a:t>-3/5</a:t>
            </a:r>
            <a:r>
              <a:rPr lang="en-US" b="0" dirty="0" smtClean="0"/>
              <a:t>. r</a:t>
            </a:r>
            <a:r>
              <a:rPr lang="en-US" b="0" baseline="-25000" dirty="0" smtClean="0"/>
              <a:t>0</a:t>
            </a:r>
            <a:r>
              <a:rPr lang="en-US" b="0" dirty="0" smtClean="0"/>
              <a:t> gets worse (smaller) as a telescope looks further away from zenith – i.e. looks through more turbulent atmosphere.</a:t>
            </a:r>
          </a:p>
          <a:p>
            <a:pPr lvl="1"/>
            <a:endParaRPr lang="en-US" b="0" dirty="0"/>
          </a:p>
        </p:txBody>
      </p:sp>
      <p:pic>
        <p:nvPicPr>
          <p:cNvPr id="4" name="Picture 3" descr="Cn2_profile_MtGraham.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795" y="3576821"/>
            <a:ext cx="3810289" cy="2743200"/>
          </a:xfrm>
          <a:prstGeom prst="rect">
            <a:avLst/>
          </a:prstGeom>
        </p:spPr>
      </p:pic>
      <p:sp>
        <p:nvSpPr>
          <p:cNvPr id="5" name="TextBox 4"/>
          <p:cNvSpPr txBox="1"/>
          <p:nvPr/>
        </p:nvSpPr>
        <p:spPr>
          <a:xfrm>
            <a:off x="4451323" y="6273224"/>
            <a:ext cx="4692677" cy="584776"/>
          </a:xfrm>
          <a:prstGeom prst="rect">
            <a:avLst/>
          </a:prstGeom>
          <a:noFill/>
        </p:spPr>
        <p:txBody>
          <a:bodyPr wrap="none" lIns="91440" rtlCol="0">
            <a:spAutoFit/>
          </a:bodyPr>
          <a:lstStyle/>
          <a:p>
            <a:pPr>
              <a:spcBef>
                <a:spcPts val="0"/>
              </a:spcBef>
            </a:pPr>
            <a:r>
              <a:rPr lang="en-US" sz="1600" dirty="0" smtClean="0">
                <a:solidFill>
                  <a:schemeClr val="tx1"/>
                </a:solidFill>
              </a:rPr>
              <a:t>C</a:t>
            </a:r>
            <a:r>
              <a:rPr lang="en-US" sz="1600" baseline="-25000" dirty="0" smtClean="0">
                <a:solidFill>
                  <a:schemeClr val="tx1"/>
                </a:solidFill>
              </a:rPr>
              <a:t>n</a:t>
            </a:r>
            <a:r>
              <a:rPr lang="en-US" sz="1600" baseline="30000" dirty="0" smtClean="0">
                <a:solidFill>
                  <a:schemeClr val="tx1"/>
                </a:solidFill>
              </a:rPr>
              <a:t>2</a:t>
            </a:r>
            <a:r>
              <a:rPr lang="en-US" sz="1600" dirty="0" smtClean="0">
                <a:solidFill>
                  <a:schemeClr val="tx1"/>
                </a:solidFill>
              </a:rPr>
              <a:t> profile measured with SCIDAR at Mt. Graham</a:t>
            </a:r>
          </a:p>
          <a:p>
            <a:pPr>
              <a:spcBef>
                <a:spcPts val="0"/>
              </a:spcBef>
            </a:pPr>
            <a:r>
              <a:rPr lang="en-US" sz="1600" dirty="0" smtClean="0">
                <a:solidFill>
                  <a:schemeClr val="tx1"/>
                </a:solidFill>
              </a:rPr>
              <a:t>Credit: Elena </a:t>
            </a:r>
            <a:r>
              <a:rPr lang="en-US" sz="1600" dirty="0" err="1" smtClean="0">
                <a:solidFill>
                  <a:schemeClr val="tx1"/>
                </a:solidFill>
              </a:rPr>
              <a:t>Masciadri</a:t>
            </a:r>
            <a:endParaRPr lang="en-US" sz="1600" dirty="0" smtClean="0">
              <a:solidFill>
                <a:schemeClr val="tx1"/>
              </a:solidFill>
            </a:endParaRPr>
          </a:p>
        </p:txBody>
      </p:sp>
      <p:sp>
        <p:nvSpPr>
          <p:cNvPr id="6" name="Content Placeholder 3"/>
          <p:cNvSpPr txBox="1">
            <a:spLocks/>
          </p:cNvSpPr>
          <p:nvPr/>
        </p:nvSpPr>
        <p:spPr>
          <a:xfrm>
            <a:off x="398462" y="3776136"/>
            <a:ext cx="4444472" cy="2675465"/>
          </a:xfrm>
          <a:prstGeom prst="rect">
            <a:avLst/>
          </a:prstGeom>
        </p:spPr>
        <p:txBody>
          <a:bodyPr/>
          <a:lstStyle>
            <a:lvl1pPr marL="228600" indent="-228600" algn="l" defTabSz="887413" rtl="0" eaLnBrk="0" fontAlgn="base" hangingPunct="0">
              <a:lnSpc>
                <a:spcPct val="95000"/>
              </a:lnSpc>
              <a:spcBef>
                <a:spcPts val="900"/>
              </a:spcBef>
              <a:spcAft>
                <a:spcPts val="300"/>
              </a:spcAft>
              <a:buClr>
                <a:srgbClr val="000000"/>
              </a:buClr>
              <a:buSzPct val="125000"/>
              <a:buChar char="•"/>
              <a:defRPr sz="2000" b="1">
                <a:solidFill>
                  <a:srgbClr val="000000"/>
                </a:solidFill>
                <a:effectLst/>
                <a:latin typeface="+mn-lt"/>
                <a:ea typeface="+mn-ea"/>
                <a:cs typeface="+mn-cs"/>
              </a:defRPr>
            </a:lvl1pPr>
            <a:lvl2pPr marL="633413" indent="-290513" algn="l" defTabSz="887413" rtl="0" eaLnBrk="0" fontAlgn="base" hangingPunct="0">
              <a:lnSpc>
                <a:spcPct val="95000"/>
              </a:lnSpc>
              <a:spcBef>
                <a:spcPts val="0"/>
              </a:spcBef>
              <a:spcAft>
                <a:spcPts val="300"/>
              </a:spcAft>
              <a:buClr>
                <a:srgbClr val="000000"/>
              </a:buClr>
              <a:buSzPct val="125000"/>
              <a:buChar char="–"/>
              <a:defRPr sz="1800" b="1">
                <a:solidFill>
                  <a:srgbClr val="000000"/>
                </a:solidFill>
                <a:effectLst/>
                <a:latin typeface="+mn-lt"/>
              </a:defRPr>
            </a:lvl2pPr>
            <a:lvl3pPr marL="914400" indent="-166688" algn="l" defTabSz="887413" rtl="0" eaLnBrk="0" fontAlgn="base" hangingPunct="0">
              <a:lnSpc>
                <a:spcPct val="95000"/>
              </a:lnSpc>
              <a:spcBef>
                <a:spcPts val="0"/>
              </a:spcBef>
              <a:spcAft>
                <a:spcPts val="300"/>
              </a:spcAft>
              <a:buClr>
                <a:srgbClr val="000000"/>
              </a:buClr>
              <a:buSzPct val="125000"/>
              <a:buChar char="•"/>
              <a:defRPr sz="1600" b="1">
                <a:solidFill>
                  <a:srgbClr val="000000"/>
                </a:solidFill>
                <a:effectLst/>
                <a:latin typeface="+mn-lt"/>
              </a:defRPr>
            </a:lvl3pPr>
            <a:lvl4pPr marL="1319213" indent="-176213" algn="l" defTabSz="887413" rtl="0" eaLnBrk="0" fontAlgn="base" hangingPunct="0">
              <a:lnSpc>
                <a:spcPct val="95000"/>
              </a:lnSpc>
              <a:spcBef>
                <a:spcPts val="0"/>
              </a:spcBef>
              <a:spcAft>
                <a:spcPts val="300"/>
              </a:spcAft>
              <a:buClr>
                <a:srgbClr val="000000"/>
              </a:buClr>
              <a:buSzPct val="125000"/>
              <a:buFont typeface="Arial" pitchFamily="34" charset="0"/>
              <a:buChar char="-"/>
              <a:defRPr sz="1400" b="1">
                <a:solidFill>
                  <a:srgbClr val="000000"/>
                </a:solidFill>
                <a:effectLst/>
                <a:latin typeface="+mn-lt"/>
              </a:defRPr>
            </a:lvl4pPr>
            <a:lvl5pPr marL="1776413" indent="-176213" algn="l" defTabSz="887413" rtl="0" eaLnBrk="0" fontAlgn="base" hangingPunct="0">
              <a:spcBef>
                <a:spcPts val="0"/>
              </a:spcBef>
              <a:spcAft>
                <a:spcPts val="300"/>
              </a:spcAft>
              <a:buClr>
                <a:srgbClr val="000000"/>
              </a:buClr>
              <a:buChar char="»"/>
              <a:defRPr sz="1400" baseline="0">
                <a:solidFill>
                  <a:schemeClr val="tx1"/>
                </a:solidFill>
                <a:latin typeface="+mn-lt"/>
              </a:defRPr>
            </a:lvl5pPr>
            <a:lvl6pPr marL="2451100" indent="-222250" algn="l" defTabSz="887413" rtl="0" eaLnBrk="0" fontAlgn="base" hangingPunct="0">
              <a:spcBef>
                <a:spcPct val="20000"/>
              </a:spcBef>
              <a:spcAft>
                <a:spcPct val="0"/>
              </a:spcAft>
              <a:buChar char="»"/>
              <a:defRPr sz="2000">
                <a:solidFill>
                  <a:schemeClr val="tx1"/>
                </a:solidFill>
                <a:latin typeface="Times" pitchFamily="18" charset="0"/>
              </a:defRPr>
            </a:lvl6pPr>
            <a:lvl7pPr marL="2908300" indent="-222250" algn="l" defTabSz="887413" rtl="0" eaLnBrk="0" fontAlgn="base" hangingPunct="0">
              <a:spcBef>
                <a:spcPct val="20000"/>
              </a:spcBef>
              <a:spcAft>
                <a:spcPct val="0"/>
              </a:spcAft>
              <a:buChar char="»"/>
              <a:defRPr sz="2000">
                <a:solidFill>
                  <a:schemeClr val="tx1"/>
                </a:solidFill>
                <a:latin typeface="Times" pitchFamily="18" charset="0"/>
              </a:defRPr>
            </a:lvl7pPr>
            <a:lvl8pPr marL="3365500" indent="-222250" algn="l" defTabSz="887413" rtl="0" eaLnBrk="0" fontAlgn="base" hangingPunct="0">
              <a:spcBef>
                <a:spcPct val="20000"/>
              </a:spcBef>
              <a:spcAft>
                <a:spcPct val="0"/>
              </a:spcAft>
              <a:buChar char="»"/>
              <a:defRPr sz="2000">
                <a:solidFill>
                  <a:schemeClr val="tx1"/>
                </a:solidFill>
                <a:latin typeface="Times" pitchFamily="18" charset="0"/>
              </a:defRPr>
            </a:lvl8pPr>
            <a:lvl9pPr marL="3822700" indent="-222250" algn="l" defTabSz="887413" rtl="0" eaLnBrk="0" fontAlgn="base" hangingPunct="0">
              <a:spcBef>
                <a:spcPct val="20000"/>
              </a:spcBef>
              <a:spcAft>
                <a:spcPct val="0"/>
              </a:spcAft>
              <a:buChar char="»"/>
              <a:defRPr sz="2000">
                <a:solidFill>
                  <a:schemeClr val="tx1"/>
                </a:solidFill>
                <a:latin typeface="Times" pitchFamily="18" charset="0"/>
              </a:defRPr>
            </a:lvl9pPr>
          </a:lstStyle>
          <a:p>
            <a:pPr lvl="1"/>
            <a:r>
              <a:rPr lang="en-US" b="0" dirty="0" smtClean="0">
                <a:latin typeface="Arial"/>
                <a:cs typeface="Arial"/>
              </a:rPr>
              <a:t>The C</a:t>
            </a:r>
            <a:r>
              <a:rPr lang="en-US" b="0" baseline="-25000" dirty="0" smtClean="0">
                <a:latin typeface="Arial"/>
                <a:cs typeface="Arial"/>
              </a:rPr>
              <a:t>n</a:t>
            </a:r>
            <a:r>
              <a:rPr lang="en-US" b="0" baseline="30000" dirty="0" smtClean="0">
                <a:latin typeface="Arial"/>
                <a:cs typeface="Arial"/>
              </a:rPr>
              <a:t>2</a:t>
            </a:r>
            <a:r>
              <a:rPr lang="en-US" b="0" dirty="0" smtClean="0">
                <a:latin typeface="Arial"/>
                <a:cs typeface="Arial"/>
              </a:rPr>
              <a:t> profile. After all, it’s the strength of turbulence that we’re trying to quantify with r</a:t>
            </a:r>
            <a:r>
              <a:rPr lang="en-US" b="0" baseline="-25000" dirty="0" smtClean="0">
                <a:latin typeface="Arial"/>
                <a:cs typeface="Arial"/>
              </a:rPr>
              <a:t>0</a:t>
            </a:r>
            <a:r>
              <a:rPr lang="en-US" b="0" dirty="0" smtClean="0">
                <a:latin typeface="Arial"/>
                <a:cs typeface="Arial"/>
              </a:rPr>
              <a:t>!</a:t>
            </a:r>
            <a:endParaRPr lang="en-US" b="0" dirty="0" smtClean="0"/>
          </a:p>
          <a:p>
            <a:pPr lvl="1"/>
            <a:endParaRPr lang="en-US" b="0" dirty="0" smtClean="0"/>
          </a:p>
        </p:txBody>
      </p:sp>
    </p:spTree>
    <p:extLst>
      <p:ext uri="{BB962C8B-B14F-4D97-AF65-F5344CB8AC3E}">
        <p14:creationId xmlns:p14="http://schemas.microsoft.com/office/powerpoint/2010/main" val="14765629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3"/>
          <p:cNvSpPr txBox="1">
            <a:spLocks/>
          </p:cNvSpPr>
          <p:nvPr/>
        </p:nvSpPr>
        <p:spPr>
          <a:xfrm>
            <a:off x="398461" y="999068"/>
            <a:ext cx="8440739" cy="5695646"/>
          </a:xfrm>
          <a:prstGeom prst="rect">
            <a:avLst/>
          </a:prstGeom>
        </p:spPr>
        <p:txBody>
          <a:bodyPr/>
          <a:lstStyle>
            <a:lvl1pPr marL="228600" indent="-228600" algn="l" defTabSz="887413" rtl="0" eaLnBrk="0" fontAlgn="base" hangingPunct="0">
              <a:lnSpc>
                <a:spcPct val="95000"/>
              </a:lnSpc>
              <a:spcBef>
                <a:spcPts val="900"/>
              </a:spcBef>
              <a:spcAft>
                <a:spcPts val="300"/>
              </a:spcAft>
              <a:buClr>
                <a:srgbClr val="000000"/>
              </a:buClr>
              <a:buSzPct val="125000"/>
              <a:buChar char="•"/>
              <a:defRPr sz="2000" b="1">
                <a:solidFill>
                  <a:srgbClr val="000000"/>
                </a:solidFill>
                <a:effectLst/>
                <a:latin typeface="+mn-lt"/>
                <a:ea typeface="+mn-ea"/>
                <a:cs typeface="+mn-cs"/>
              </a:defRPr>
            </a:lvl1pPr>
            <a:lvl2pPr marL="633413" indent="-290513" algn="l" defTabSz="887413" rtl="0" eaLnBrk="0" fontAlgn="base" hangingPunct="0">
              <a:lnSpc>
                <a:spcPct val="95000"/>
              </a:lnSpc>
              <a:spcBef>
                <a:spcPts val="0"/>
              </a:spcBef>
              <a:spcAft>
                <a:spcPts val="300"/>
              </a:spcAft>
              <a:buClr>
                <a:srgbClr val="000000"/>
              </a:buClr>
              <a:buSzPct val="125000"/>
              <a:buChar char="–"/>
              <a:defRPr sz="1800" b="1">
                <a:solidFill>
                  <a:srgbClr val="000000"/>
                </a:solidFill>
                <a:effectLst/>
                <a:latin typeface="+mn-lt"/>
              </a:defRPr>
            </a:lvl2pPr>
            <a:lvl3pPr marL="914400" indent="-166688" algn="l" defTabSz="887413" rtl="0" eaLnBrk="0" fontAlgn="base" hangingPunct="0">
              <a:lnSpc>
                <a:spcPct val="95000"/>
              </a:lnSpc>
              <a:spcBef>
                <a:spcPts val="0"/>
              </a:spcBef>
              <a:spcAft>
                <a:spcPts val="300"/>
              </a:spcAft>
              <a:buClr>
                <a:srgbClr val="000000"/>
              </a:buClr>
              <a:buSzPct val="125000"/>
              <a:buChar char="•"/>
              <a:defRPr sz="1600" b="1">
                <a:solidFill>
                  <a:srgbClr val="000000"/>
                </a:solidFill>
                <a:effectLst/>
                <a:latin typeface="+mn-lt"/>
              </a:defRPr>
            </a:lvl3pPr>
            <a:lvl4pPr marL="1319213" indent="-176213" algn="l" defTabSz="887413" rtl="0" eaLnBrk="0" fontAlgn="base" hangingPunct="0">
              <a:lnSpc>
                <a:spcPct val="95000"/>
              </a:lnSpc>
              <a:spcBef>
                <a:spcPts val="0"/>
              </a:spcBef>
              <a:spcAft>
                <a:spcPts val="300"/>
              </a:spcAft>
              <a:buClr>
                <a:srgbClr val="000000"/>
              </a:buClr>
              <a:buSzPct val="125000"/>
              <a:buFont typeface="Arial" pitchFamily="34" charset="0"/>
              <a:buChar char="-"/>
              <a:defRPr sz="1400" b="1">
                <a:solidFill>
                  <a:srgbClr val="000000"/>
                </a:solidFill>
                <a:effectLst/>
                <a:latin typeface="+mn-lt"/>
              </a:defRPr>
            </a:lvl4pPr>
            <a:lvl5pPr marL="1776413" indent="-176213" algn="l" defTabSz="887413" rtl="0" eaLnBrk="0" fontAlgn="base" hangingPunct="0">
              <a:spcBef>
                <a:spcPts val="0"/>
              </a:spcBef>
              <a:spcAft>
                <a:spcPts val="300"/>
              </a:spcAft>
              <a:buClr>
                <a:srgbClr val="000000"/>
              </a:buClr>
              <a:buChar char="»"/>
              <a:defRPr sz="1400" baseline="0">
                <a:solidFill>
                  <a:schemeClr val="tx1"/>
                </a:solidFill>
                <a:latin typeface="+mn-lt"/>
              </a:defRPr>
            </a:lvl5pPr>
            <a:lvl6pPr marL="2451100" indent="-222250" algn="l" defTabSz="887413" rtl="0" eaLnBrk="0" fontAlgn="base" hangingPunct="0">
              <a:spcBef>
                <a:spcPct val="20000"/>
              </a:spcBef>
              <a:spcAft>
                <a:spcPct val="0"/>
              </a:spcAft>
              <a:buChar char="»"/>
              <a:defRPr sz="2000">
                <a:solidFill>
                  <a:schemeClr val="tx1"/>
                </a:solidFill>
                <a:latin typeface="Times" pitchFamily="18" charset="0"/>
              </a:defRPr>
            </a:lvl6pPr>
            <a:lvl7pPr marL="2908300" indent="-222250" algn="l" defTabSz="887413" rtl="0" eaLnBrk="0" fontAlgn="base" hangingPunct="0">
              <a:spcBef>
                <a:spcPct val="20000"/>
              </a:spcBef>
              <a:spcAft>
                <a:spcPct val="0"/>
              </a:spcAft>
              <a:buChar char="»"/>
              <a:defRPr sz="2000">
                <a:solidFill>
                  <a:schemeClr val="tx1"/>
                </a:solidFill>
                <a:latin typeface="Times" pitchFamily="18" charset="0"/>
              </a:defRPr>
            </a:lvl7pPr>
            <a:lvl8pPr marL="3365500" indent="-222250" algn="l" defTabSz="887413" rtl="0" eaLnBrk="0" fontAlgn="base" hangingPunct="0">
              <a:spcBef>
                <a:spcPct val="20000"/>
              </a:spcBef>
              <a:spcAft>
                <a:spcPct val="0"/>
              </a:spcAft>
              <a:buChar char="»"/>
              <a:defRPr sz="2000">
                <a:solidFill>
                  <a:schemeClr val="tx1"/>
                </a:solidFill>
                <a:latin typeface="Times" pitchFamily="18" charset="0"/>
              </a:defRPr>
            </a:lvl8pPr>
            <a:lvl9pPr marL="3822700" indent="-222250" algn="l" defTabSz="887413" rtl="0" eaLnBrk="0" fontAlgn="base" hangingPunct="0">
              <a:spcBef>
                <a:spcPct val="20000"/>
              </a:spcBef>
              <a:spcAft>
                <a:spcPct val="0"/>
              </a:spcAft>
              <a:buChar char="»"/>
              <a:defRPr sz="2000">
                <a:solidFill>
                  <a:schemeClr val="tx1"/>
                </a:solidFill>
                <a:latin typeface="Times" pitchFamily="18" charset="0"/>
              </a:defRPr>
            </a:lvl9pPr>
          </a:lstStyle>
          <a:p>
            <a:pPr marL="0" indent="0">
              <a:buNone/>
            </a:pPr>
            <a:r>
              <a:rPr lang="en-US" b="0" dirty="0" smtClean="0"/>
              <a:t>If r</a:t>
            </a:r>
            <a:r>
              <a:rPr lang="en-US" b="0" baseline="-25000" dirty="0" smtClean="0"/>
              <a:t>0</a:t>
            </a:r>
            <a:r>
              <a:rPr lang="en-US" b="0" dirty="0" smtClean="0"/>
              <a:t> defines the largest patch of </a:t>
            </a:r>
            <a:r>
              <a:rPr lang="en-US" b="0" dirty="0" err="1" smtClean="0"/>
              <a:t>wavefront</a:t>
            </a:r>
            <a:r>
              <a:rPr lang="en-US" b="0" dirty="0" smtClean="0"/>
              <a:t> that I can image at the diffraction limit, then it also naturally defines the size of a segment within a filled aperture that I can consider to have a common OPD (which is why it’s commonly called the </a:t>
            </a:r>
            <a:r>
              <a:rPr lang="en-US" b="0" i="1" dirty="0" smtClean="0"/>
              <a:t>coherence length</a:t>
            </a:r>
            <a:r>
              <a:rPr lang="en-US" b="0" dirty="0" smtClean="0"/>
              <a:t>)</a:t>
            </a:r>
          </a:p>
          <a:p>
            <a:pPr marL="0" indent="0">
              <a:buNone/>
            </a:pPr>
            <a:r>
              <a:rPr lang="en-US" b="0" dirty="0" smtClean="0"/>
              <a:t>So how many r</a:t>
            </a:r>
            <a:r>
              <a:rPr lang="en-US" b="0" baseline="-25000" dirty="0" smtClean="0"/>
              <a:t>0</a:t>
            </a:r>
            <a:r>
              <a:rPr lang="en-US" b="0" dirty="0" smtClean="0"/>
              <a:t> sized patches are there in the aperture of a telescope of diameter </a:t>
            </a:r>
            <a:r>
              <a:rPr lang="en-US" b="0" i="1" dirty="0" smtClean="0"/>
              <a:t>D</a:t>
            </a:r>
            <a:r>
              <a:rPr lang="en-US" b="0" dirty="0" smtClean="0"/>
              <a:t>?</a:t>
            </a:r>
          </a:p>
          <a:p>
            <a:pPr lvl="1"/>
            <a:r>
              <a:rPr lang="en-US" b="0" dirty="0" smtClean="0"/>
              <a:t>Well, ah, (</a:t>
            </a:r>
            <a:r>
              <a:rPr lang="en-US" b="0" i="1" dirty="0" smtClean="0"/>
              <a:t>D</a:t>
            </a:r>
            <a:r>
              <a:rPr lang="en-US" b="0" dirty="0" smtClean="0"/>
              <a:t>/r</a:t>
            </a:r>
            <a:r>
              <a:rPr lang="en-US" b="0" baseline="-25000" dirty="0" smtClean="0"/>
              <a:t>0</a:t>
            </a:r>
            <a:r>
              <a:rPr lang="en-US" b="0" dirty="0" smtClean="0"/>
              <a:t>)</a:t>
            </a:r>
            <a:r>
              <a:rPr lang="en-US" b="0" baseline="30000" dirty="0" smtClean="0"/>
              <a:t>2</a:t>
            </a:r>
            <a:r>
              <a:rPr lang="en-US" b="0" dirty="0" smtClean="0"/>
              <a:t> of course</a:t>
            </a:r>
            <a:endParaRPr lang="en-US" b="0" dirty="0"/>
          </a:p>
          <a:p>
            <a:pPr marL="0" indent="0">
              <a:buNone/>
            </a:pPr>
            <a:endParaRPr lang="en-US" b="0" dirty="0" smtClean="0"/>
          </a:p>
          <a:p>
            <a:pPr marL="0" indent="0">
              <a:buNone/>
            </a:pPr>
            <a:r>
              <a:rPr lang="en-US" b="0" dirty="0" smtClean="0"/>
              <a:t>That creates ~ ½ (D/r</a:t>
            </a:r>
            <a:r>
              <a:rPr lang="en-US" b="0" baseline="-25000" dirty="0" smtClean="0"/>
              <a:t>0</a:t>
            </a:r>
            <a:r>
              <a:rPr lang="en-US" b="0" dirty="0" smtClean="0"/>
              <a:t>)</a:t>
            </a:r>
            <a:r>
              <a:rPr lang="en-US" b="0" baseline="30000" dirty="0" smtClean="0"/>
              <a:t>4</a:t>
            </a:r>
            <a:r>
              <a:rPr lang="en-US" b="0" dirty="0" smtClean="0"/>
              <a:t> sets of ‘fringes’ in the focal plane</a:t>
            </a:r>
          </a:p>
          <a:p>
            <a:pPr marL="0" indent="0">
              <a:buNone/>
            </a:pPr>
            <a:r>
              <a:rPr lang="en-US" b="0" dirty="0" smtClean="0"/>
              <a:t>BUT, about (</a:t>
            </a:r>
            <a:r>
              <a:rPr lang="en-US" b="0" i="1" dirty="0" smtClean="0"/>
              <a:t>D</a:t>
            </a:r>
            <a:r>
              <a:rPr lang="en-US" b="0" dirty="0" smtClean="0"/>
              <a:t>/r</a:t>
            </a:r>
            <a:r>
              <a:rPr lang="en-US" b="0" baseline="-25000" dirty="0" smtClean="0"/>
              <a:t>0</a:t>
            </a:r>
            <a:r>
              <a:rPr lang="en-US" b="0" dirty="0" smtClean="0"/>
              <a:t>)</a:t>
            </a:r>
            <a:r>
              <a:rPr lang="en-US" b="0" baseline="30000" dirty="0" smtClean="0"/>
              <a:t>2</a:t>
            </a:r>
            <a:r>
              <a:rPr lang="en-US" b="0" dirty="0" smtClean="0"/>
              <a:t> sets of fringes are redundant (that is, different pairs of r</a:t>
            </a:r>
            <a:r>
              <a:rPr lang="en-US" b="0" baseline="-25000" dirty="0" smtClean="0"/>
              <a:t>0</a:t>
            </a:r>
            <a:r>
              <a:rPr lang="en-US" b="0" dirty="0" smtClean="0"/>
              <a:t> sized patches will, by chance, have about the same separation and orientation – meaning the fringes they create are not distinct)</a:t>
            </a:r>
          </a:p>
          <a:p>
            <a:pPr marL="0" indent="0">
              <a:buNone/>
            </a:pPr>
            <a:r>
              <a:rPr lang="en-US" b="0" dirty="0" smtClean="0"/>
              <a:t>So, finally, we conclude that a short-exposure image of a point source will comprise ~ (D/r</a:t>
            </a:r>
            <a:r>
              <a:rPr lang="en-US" b="0" baseline="-25000" dirty="0" smtClean="0"/>
              <a:t>0</a:t>
            </a:r>
            <a:r>
              <a:rPr lang="en-US" b="0" dirty="0" smtClean="0"/>
              <a:t>)</a:t>
            </a:r>
            <a:r>
              <a:rPr lang="en-US" b="0" baseline="30000" dirty="0" smtClean="0"/>
              <a:t>2</a:t>
            </a:r>
            <a:r>
              <a:rPr lang="en-US" b="0" dirty="0" smtClean="0"/>
              <a:t> speckles.</a:t>
            </a:r>
          </a:p>
        </p:txBody>
      </p:sp>
      <p:sp>
        <p:nvSpPr>
          <p:cNvPr id="2" name="Title 1"/>
          <p:cNvSpPr>
            <a:spLocks noGrp="1"/>
          </p:cNvSpPr>
          <p:nvPr>
            <p:ph type="title"/>
          </p:nvPr>
        </p:nvSpPr>
        <p:spPr>
          <a:xfrm>
            <a:off x="293063" y="236417"/>
            <a:ext cx="8275203" cy="538995"/>
          </a:xfrm>
        </p:spPr>
        <p:txBody>
          <a:bodyPr/>
          <a:lstStyle/>
          <a:p>
            <a:r>
              <a:rPr lang="en-US" dirty="0" smtClean="0"/>
              <a:t>r</a:t>
            </a:r>
            <a:r>
              <a:rPr lang="en-US" baseline="-25000" dirty="0" smtClean="0"/>
              <a:t>0</a:t>
            </a:r>
            <a:r>
              <a:rPr lang="en-US" dirty="0" smtClean="0"/>
              <a:t> and speckle structure</a:t>
            </a:r>
            <a:endParaRPr lang="en-US" dirty="0"/>
          </a:p>
        </p:txBody>
      </p:sp>
    </p:spTree>
    <p:extLst>
      <p:ext uri="{BB962C8B-B14F-4D97-AF65-F5344CB8AC3E}">
        <p14:creationId xmlns:p14="http://schemas.microsoft.com/office/powerpoint/2010/main" val="19366873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3"/>
          <p:cNvSpPr txBox="1">
            <a:spLocks/>
          </p:cNvSpPr>
          <p:nvPr/>
        </p:nvSpPr>
        <p:spPr>
          <a:xfrm>
            <a:off x="398461" y="999068"/>
            <a:ext cx="8440739" cy="2285999"/>
          </a:xfrm>
          <a:prstGeom prst="rect">
            <a:avLst/>
          </a:prstGeom>
        </p:spPr>
        <p:txBody>
          <a:bodyPr/>
          <a:lstStyle>
            <a:lvl1pPr marL="228600" indent="-228600" algn="l" defTabSz="887413" rtl="0" eaLnBrk="0" fontAlgn="base" hangingPunct="0">
              <a:lnSpc>
                <a:spcPct val="95000"/>
              </a:lnSpc>
              <a:spcBef>
                <a:spcPts val="900"/>
              </a:spcBef>
              <a:spcAft>
                <a:spcPts val="300"/>
              </a:spcAft>
              <a:buClr>
                <a:srgbClr val="000000"/>
              </a:buClr>
              <a:buSzPct val="125000"/>
              <a:buChar char="•"/>
              <a:defRPr sz="2000" b="1">
                <a:solidFill>
                  <a:srgbClr val="000000"/>
                </a:solidFill>
                <a:effectLst/>
                <a:latin typeface="+mn-lt"/>
                <a:ea typeface="+mn-ea"/>
                <a:cs typeface="+mn-cs"/>
              </a:defRPr>
            </a:lvl1pPr>
            <a:lvl2pPr marL="633413" indent="-290513" algn="l" defTabSz="887413" rtl="0" eaLnBrk="0" fontAlgn="base" hangingPunct="0">
              <a:lnSpc>
                <a:spcPct val="95000"/>
              </a:lnSpc>
              <a:spcBef>
                <a:spcPts val="0"/>
              </a:spcBef>
              <a:spcAft>
                <a:spcPts val="300"/>
              </a:spcAft>
              <a:buClr>
                <a:srgbClr val="000000"/>
              </a:buClr>
              <a:buSzPct val="125000"/>
              <a:buChar char="–"/>
              <a:defRPr sz="1800" b="1">
                <a:solidFill>
                  <a:srgbClr val="000000"/>
                </a:solidFill>
                <a:effectLst/>
                <a:latin typeface="+mn-lt"/>
              </a:defRPr>
            </a:lvl2pPr>
            <a:lvl3pPr marL="914400" indent="-166688" algn="l" defTabSz="887413" rtl="0" eaLnBrk="0" fontAlgn="base" hangingPunct="0">
              <a:lnSpc>
                <a:spcPct val="95000"/>
              </a:lnSpc>
              <a:spcBef>
                <a:spcPts val="0"/>
              </a:spcBef>
              <a:spcAft>
                <a:spcPts val="300"/>
              </a:spcAft>
              <a:buClr>
                <a:srgbClr val="000000"/>
              </a:buClr>
              <a:buSzPct val="125000"/>
              <a:buChar char="•"/>
              <a:defRPr sz="1600" b="1">
                <a:solidFill>
                  <a:srgbClr val="000000"/>
                </a:solidFill>
                <a:effectLst/>
                <a:latin typeface="+mn-lt"/>
              </a:defRPr>
            </a:lvl3pPr>
            <a:lvl4pPr marL="1319213" indent="-176213" algn="l" defTabSz="887413" rtl="0" eaLnBrk="0" fontAlgn="base" hangingPunct="0">
              <a:lnSpc>
                <a:spcPct val="95000"/>
              </a:lnSpc>
              <a:spcBef>
                <a:spcPts val="0"/>
              </a:spcBef>
              <a:spcAft>
                <a:spcPts val="300"/>
              </a:spcAft>
              <a:buClr>
                <a:srgbClr val="000000"/>
              </a:buClr>
              <a:buSzPct val="125000"/>
              <a:buFont typeface="Arial" pitchFamily="34" charset="0"/>
              <a:buChar char="-"/>
              <a:defRPr sz="1400" b="1">
                <a:solidFill>
                  <a:srgbClr val="000000"/>
                </a:solidFill>
                <a:effectLst/>
                <a:latin typeface="+mn-lt"/>
              </a:defRPr>
            </a:lvl4pPr>
            <a:lvl5pPr marL="1776413" indent="-176213" algn="l" defTabSz="887413" rtl="0" eaLnBrk="0" fontAlgn="base" hangingPunct="0">
              <a:spcBef>
                <a:spcPts val="0"/>
              </a:spcBef>
              <a:spcAft>
                <a:spcPts val="300"/>
              </a:spcAft>
              <a:buClr>
                <a:srgbClr val="000000"/>
              </a:buClr>
              <a:buChar char="»"/>
              <a:defRPr sz="1400" baseline="0">
                <a:solidFill>
                  <a:schemeClr val="tx1"/>
                </a:solidFill>
                <a:latin typeface="+mn-lt"/>
              </a:defRPr>
            </a:lvl5pPr>
            <a:lvl6pPr marL="2451100" indent="-222250" algn="l" defTabSz="887413" rtl="0" eaLnBrk="0" fontAlgn="base" hangingPunct="0">
              <a:spcBef>
                <a:spcPct val="20000"/>
              </a:spcBef>
              <a:spcAft>
                <a:spcPct val="0"/>
              </a:spcAft>
              <a:buChar char="»"/>
              <a:defRPr sz="2000">
                <a:solidFill>
                  <a:schemeClr val="tx1"/>
                </a:solidFill>
                <a:latin typeface="Times" pitchFamily="18" charset="0"/>
              </a:defRPr>
            </a:lvl6pPr>
            <a:lvl7pPr marL="2908300" indent="-222250" algn="l" defTabSz="887413" rtl="0" eaLnBrk="0" fontAlgn="base" hangingPunct="0">
              <a:spcBef>
                <a:spcPct val="20000"/>
              </a:spcBef>
              <a:spcAft>
                <a:spcPct val="0"/>
              </a:spcAft>
              <a:buChar char="»"/>
              <a:defRPr sz="2000">
                <a:solidFill>
                  <a:schemeClr val="tx1"/>
                </a:solidFill>
                <a:latin typeface="Times" pitchFamily="18" charset="0"/>
              </a:defRPr>
            </a:lvl7pPr>
            <a:lvl8pPr marL="3365500" indent="-222250" algn="l" defTabSz="887413" rtl="0" eaLnBrk="0" fontAlgn="base" hangingPunct="0">
              <a:spcBef>
                <a:spcPct val="20000"/>
              </a:spcBef>
              <a:spcAft>
                <a:spcPct val="0"/>
              </a:spcAft>
              <a:buChar char="»"/>
              <a:defRPr sz="2000">
                <a:solidFill>
                  <a:schemeClr val="tx1"/>
                </a:solidFill>
                <a:latin typeface="Times" pitchFamily="18" charset="0"/>
              </a:defRPr>
            </a:lvl8pPr>
            <a:lvl9pPr marL="3822700" indent="-222250" algn="l" defTabSz="887413" rtl="0" eaLnBrk="0" fontAlgn="base" hangingPunct="0">
              <a:spcBef>
                <a:spcPct val="20000"/>
              </a:spcBef>
              <a:spcAft>
                <a:spcPct val="0"/>
              </a:spcAft>
              <a:buChar char="»"/>
              <a:defRPr sz="2000">
                <a:solidFill>
                  <a:schemeClr val="tx1"/>
                </a:solidFill>
                <a:latin typeface="Times" pitchFamily="18" charset="0"/>
              </a:defRPr>
            </a:lvl9pPr>
          </a:lstStyle>
          <a:p>
            <a:pPr marL="0" indent="0">
              <a:buNone/>
            </a:pPr>
            <a:r>
              <a:rPr lang="en-US" b="0" dirty="0" smtClean="0"/>
              <a:t>Again, r</a:t>
            </a:r>
            <a:r>
              <a:rPr lang="en-US" b="0" baseline="-25000" dirty="0" smtClean="0"/>
              <a:t>0</a:t>
            </a:r>
            <a:r>
              <a:rPr lang="en-US" b="0" dirty="0" smtClean="0"/>
              <a:t> defines the largest telescope that will make a diffraction limited image.</a:t>
            </a:r>
          </a:p>
          <a:p>
            <a:pPr marL="0" indent="0">
              <a:buNone/>
            </a:pPr>
            <a:r>
              <a:rPr lang="en-US" b="0" dirty="0" smtClean="0"/>
              <a:t>Averaged over time, as speckles wash out, resolution of a large telescope is reduced to </a:t>
            </a:r>
            <a:r>
              <a:rPr lang="en-US" b="0" dirty="0" smtClean="0">
                <a:latin typeface="Symbol" charset="2"/>
                <a:cs typeface="Symbol" charset="2"/>
              </a:rPr>
              <a:t>l</a:t>
            </a:r>
            <a:r>
              <a:rPr lang="en-US" b="0" dirty="0" smtClean="0"/>
              <a:t>/r</a:t>
            </a:r>
            <a:r>
              <a:rPr lang="en-US" b="0" baseline="-25000" dirty="0" smtClean="0"/>
              <a:t>0</a:t>
            </a:r>
            <a:r>
              <a:rPr lang="en-US" b="0" dirty="0" smtClean="0"/>
              <a:t>, the same as it would be if it had diameter r</a:t>
            </a:r>
            <a:r>
              <a:rPr lang="en-US" b="0" baseline="-25000" dirty="0" smtClean="0"/>
              <a:t>0</a:t>
            </a:r>
          </a:p>
          <a:p>
            <a:pPr marL="0" indent="0">
              <a:buNone/>
            </a:pPr>
            <a:endParaRPr lang="en-US" b="0" dirty="0" smtClean="0"/>
          </a:p>
        </p:txBody>
      </p:sp>
      <p:sp>
        <p:nvSpPr>
          <p:cNvPr id="2" name="Title 1"/>
          <p:cNvSpPr>
            <a:spLocks noGrp="1"/>
          </p:cNvSpPr>
          <p:nvPr>
            <p:ph type="title"/>
          </p:nvPr>
        </p:nvSpPr>
        <p:spPr>
          <a:xfrm>
            <a:off x="293063" y="236417"/>
            <a:ext cx="8275203" cy="538995"/>
          </a:xfrm>
        </p:spPr>
        <p:txBody>
          <a:bodyPr/>
          <a:lstStyle/>
          <a:p>
            <a:r>
              <a:rPr lang="en-US" dirty="0" smtClean="0"/>
              <a:t>r</a:t>
            </a:r>
            <a:r>
              <a:rPr lang="en-US" baseline="-25000" dirty="0" smtClean="0"/>
              <a:t>0</a:t>
            </a:r>
            <a:r>
              <a:rPr lang="en-US" dirty="0" smtClean="0"/>
              <a:t> and telescope resolution</a:t>
            </a:r>
            <a:endParaRPr lang="en-US" dirty="0"/>
          </a:p>
        </p:txBody>
      </p:sp>
      <p:pic>
        <p:nvPicPr>
          <p:cNvPr id="4" name="Picture 3" descr="Dr0_psf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648452"/>
            <a:ext cx="9144000" cy="2634759"/>
          </a:xfrm>
          <a:prstGeom prst="rect">
            <a:avLst/>
          </a:prstGeom>
        </p:spPr>
      </p:pic>
      <p:sp>
        <p:nvSpPr>
          <p:cNvPr id="5" name="TextBox 4"/>
          <p:cNvSpPr txBox="1"/>
          <p:nvPr/>
        </p:nvSpPr>
        <p:spPr>
          <a:xfrm>
            <a:off x="1767627" y="4918568"/>
            <a:ext cx="882206" cy="338554"/>
          </a:xfrm>
          <a:prstGeom prst="rect">
            <a:avLst/>
          </a:prstGeom>
          <a:noFill/>
        </p:spPr>
        <p:txBody>
          <a:bodyPr wrap="none" lIns="91440" rtlCol="0">
            <a:spAutoFit/>
          </a:bodyPr>
          <a:lstStyle/>
          <a:p>
            <a:pPr>
              <a:spcBef>
                <a:spcPts val="0"/>
              </a:spcBef>
            </a:pPr>
            <a:r>
              <a:rPr lang="en-US" sz="1600" dirty="0" smtClean="0">
                <a:solidFill>
                  <a:schemeClr val="tx1"/>
                </a:solidFill>
              </a:rPr>
              <a:t>D/r</a:t>
            </a:r>
            <a:r>
              <a:rPr lang="en-US" sz="1600" baseline="-25000" dirty="0" smtClean="0">
                <a:solidFill>
                  <a:schemeClr val="tx1"/>
                </a:solidFill>
              </a:rPr>
              <a:t>0</a:t>
            </a:r>
            <a:r>
              <a:rPr lang="en-US" sz="1600" dirty="0" smtClean="0">
                <a:solidFill>
                  <a:schemeClr val="tx1"/>
                </a:solidFill>
              </a:rPr>
              <a:t> = 2</a:t>
            </a:r>
          </a:p>
        </p:txBody>
      </p:sp>
      <p:sp>
        <p:nvSpPr>
          <p:cNvPr id="6" name="TextBox 5"/>
          <p:cNvSpPr txBox="1"/>
          <p:nvPr/>
        </p:nvSpPr>
        <p:spPr>
          <a:xfrm>
            <a:off x="4358427" y="4901635"/>
            <a:ext cx="882206" cy="338554"/>
          </a:xfrm>
          <a:prstGeom prst="rect">
            <a:avLst/>
          </a:prstGeom>
          <a:noFill/>
        </p:spPr>
        <p:txBody>
          <a:bodyPr wrap="none" lIns="91440" rtlCol="0">
            <a:spAutoFit/>
          </a:bodyPr>
          <a:lstStyle/>
          <a:p>
            <a:pPr>
              <a:spcBef>
                <a:spcPts val="0"/>
              </a:spcBef>
            </a:pPr>
            <a:r>
              <a:rPr lang="en-US" sz="1600" dirty="0" smtClean="0">
                <a:solidFill>
                  <a:schemeClr val="tx1"/>
                </a:solidFill>
              </a:rPr>
              <a:t>D/r</a:t>
            </a:r>
            <a:r>
              <a:rPr lang="en-US" sz="1600" baseline="-25000" dirty="0" smtClean="0">
                <a:solidFill>
                  <a:schemeClr val="tx1"/>
                </a:solidFill>
              </a:rPr>
              <a:t>0</a:t>
            </a:r>
            <a:r>
              <a:rPr lang="en-US" sz="1600" dirty="0" smtClean="0">
                <a:solidFill>
                  <a:schemeClr val="tx1"/>
                </a:solidFill>
              </a:rPr>
              <a:t> = 4</a:t>
            </a:r>
          </a:p>
        </p:txBody>
      </p:sp>
      <p:sp>
        <p:nvSpPr>
          <p:cNvPr id="7" name="TextBox 6"/>
          <p:cNvSpPr txBox="1"/>
          <p:nvPr/>
        </p:nvSpPr>
        <p:spPr>
          <a:xfrm>
            <a:off x="6864560" y="4918568"/>
            <a:ext cx="882206" cy="338554"/>
          </a:xfrm>
          <a:prstGeom prst="rect">
            <a:avLst/>
          </a:prstGeom>
          <a:noFill/>
        </p:spPr>
        <p:txBody>
          <a:bodyPr wrap="none" lIns="91440" rtlCol="0">
            <a:spAutoFit/>
          </a:bodyPr>
          <a:lstStyle/>
          <a:p>
            <a:pPr>
              <a:spcBef>
                <a:spcPts val="0"/>
              </a:spcBef>
            </a:pPr>
            <a:r>
              <a:rPr lang="en-US" sz="1600" dirty="0" smtClean="0">
                <a:solidFill>
                  <a:schemeClr val="tx1"/>
                </a:solidFill>
              </a:rPr>
              <a:t>D/r</a:t>
            </a:r>
            <a:r>
              <a:rPr lang="en-US" sz="1600" baseline="-25000" dirty="0" smtClean="0">
                <a:solidFill>
                  <a:schemeClr val="tx1"/>
                </a:solidFill>
              </a:rPr>
              <a:t>0</a:t>
            </a:r>
            <a:r>
              <a:rPr lang="en-US" sz="1600" dirty="0" smtClean="0">
                <a:solidFill>
                  <a:schemeClr val="tx1"/>
                </a:solidFill>
              </a:rPr>
              <a:t> = 8</a:t>
            </a:r>
          </a:p>
        </p:txBody>
      </p:sp>
      <p:sp>
        <p:nvSpPr>
          <p:cNvPr id="8" name="Content Placeholder 3"/>
          <p:cNvSpPr txBox="1">
            <a:spLocks/>
          </p:cNvSpPr>
          <p:nvPr/>
        </p:nvSpPr>
        <p:spPr>
          <a:xfrm>
            <a:off x="398460" y="5401744"/>
            <a:ext cx="8440739" cy="1269990"/>
          </a:xfrm>
          <a:prstGeom prst="rect">
            <a:avLst/>
          </a:prstGeom>
        </p:spPr>
        <p:txBody>
          <a:bodyPr/>
          <a:lstStyle>
            <a:lvl1pPr marL="228600" indent="-228600" algn="l" defTabSz="887413" rtl="0" eaLnBrk="0" fontAlgn="base" hangingPunct="0">
              <a:lnSpc>
                <a:spcPct val="95000"/>
              </a:lnSpc>
              <a:spcBef>
                <a:spcPts val="900"/>
              </a:spcBef>
              <a:spcAft>
                <a:spcPts val="300"/>
              </a:spcAft>
              <a:buClr>
                <a:srgbClr val="000000"/>
              </a:buClr>
              <a:buSzPct val="125000"/>
              <a:buChar char="•"/>
              <a:defRPr sz="2000" b="1">
                <a:solidFill>
                  <a:srgbClr val="000000"/>
                </a:solidFill>
                <a:effectLst/>
                <a:latin typeface="+mn-lt"/>
                <a:ea typeface="+mn-ea"/>
                <a:cs typeface="+mn-cs"/>
              </a:defRPr>
            </a:lvl1pPr>
            <a:lvl2pPr marL="633413" indent="-290513" algn="l" defTabSz="887413" rtl="0" eaLnBrk="0" fontAlgn="base" hangingPunct="0">
              <a:lnSpc>
                <a:spcPct val="95000"/>
              </a:lnSpc>
              <a:spcBef>
                <a:spcPts val="0"/>
              </a:spcBef>
              <a:spcAft>
                <a:spcPts val="300"/>
              </a:spcAft>
              <a:buClr>
                <a:srgbClr val="000000"/>
              </a:buClr>
              <a:buSzPct val="125000"/>
              <a:buChar char="–"/>
              <a:defRPr sz="1800" b="1">
                <a:solidFill>
                  <a:srgbClr val="000000"/>
                </a:solidFill>
                <a:effectLst/>
                <a:latin typeface="+mn-lt"/>
              </a:defRPr>
            </a:lvl2pPr>
            <a:lvl3pPr marL="914400" indent="-166688" algn="l" defTabSz="887413" rtl="0" eaLnBrk="0" fontAlgn="base" hangingPunct="0">
              <a:lnSpc>
                <a:spcPct val="95000"/>
              </a:lnSpc>
              <a:spcBef>
                <a:spcPts val="0"/>
              </a:spcBef>
              <a:spcAft>
                <a:spcPts val="300"/>
              </a:spcAft>
              <a:buClr>
                <a:srgbClr val="000000"/>
              </a:buClr>
              <a:buSzPct val="125000"/>
              <a:buChar char="•"/>
              <a:defRPr sz="1600" b="1">
                <a:solidFill>
                  <a:srgbClr val="000000"/>
                </a:solidFill>
                <a:effectLst/>
                <a:latin typeface="+mn-lt"/>
              </a:defRPr>
            </a:lvl3pPr>
            <a:lvl4pPr marL="1319213" indent="-176213" algn="l" defTabSz="887413" rtl="0" eaLnBrk="0" fontAlgn="base" hangingPunct="0">
              <a:lnSpc>
                <a:spcPct val="95000"/>
              </a:lnSpc>
              <a:spcBef>
                <a:spcPts val="0"/>
              </a:spcBef>
              <a:spcAft>
                <a:spcPts val="300"/>
              </a:spcAft>
              <a:buClr>
                <a:srgbClr val="000000"/>
              </a:buClr>
              <a:buSzPct val="125000"/>
              <a:buFont typeface="Arial" pitchFamily="34" charset="0"/>
              <a:buChar char="-"/>
              <a:defRPr sz="1400" b="1">
                <a:solidFill>
                  <a:srgbClr val="000000"/>
                </a:solidFill>
                <a:effectLst/>
                <a:latin typeface="+mn-lt"/>
              </a:defRPr>
            </a:lvl4pPr>
            <a:lvl5pPr marL="1776413" indent="-176213" algn="l" defTabSz="887413" rtl="0" eaLnBrk="0" fontAlgn="base" hangingPunct="0">
              <a:spcBef>
                <a:spcPts val="0"/>
              </a:spcBef>
              <a:spcAft>
                <a:spcPts val="300"/>
              </a:spcAft>
              <a:buClr>
                <a:srgbClr val="000000"/>
              </a:buClr>
              <a:buChar char="»"/>
              <a:defRPr sz="1400" baseline="0">
                <a:solidFill>
                  <a:schemeClr val="tx1"/>
                </a:solidFill>
                <a:latin typeface="+mn-lt"/>
              </a:defRPr>
            </a:lvl5pPr>
            <a:lvl6pPr marL="2451100" indent="-222250" algn="l" defTabSz="887413" rtl="0" eaLnBrk="0" fontAlgn="base" hangingPunct="0">
              <a:spcBef>
                <a:spcPct val="20000"/>
              </a:spcBef>
              <a:spcAft>
                <a:spcPct val="0"/>
              </a:spcAft>
              <a:buChar char="»"/>
              <a:defRPr sz="2000">
                <a:solidFill>
                  <a:schemeClr val="tx1"/>
                </a:solidFill>
                <a:latin typeface="Times" pitchFamily="18" charset="0"/>
              </a:defRPr>
            </a:lvl6pPr>
            <a:lvl7pPr marL="2908300" indent="-222250" algn="l" defTabSz="887413" rtl="0" eaLnBrk="0" fontAlgn="base" hangingPunct="0">
              <a:spcBef>
                <a:spcPct val="20000"/>
              </a:spcBef>
              <a:spcAft>
                <a:spcPct val="0"/>
              </a:spcAft>
              <a:buChar char="»"/>
              <a:defRPr sz="2000">
                <a:solidFill>
                  <a:schemeClr val="tx1"/>
                </a:solidFill>
                <a:latin typeface="Times" pitchFamily="18" charset="0"/>
              </a:defRPr>
            </a:lvl7pPr>
            <a:lvl8pPr marL="3365500" indent="-222250" algn="l" defTabSz="887413" rtl="0" eaLnBrk="0" fontAlgn="base" hangingPunct="0">
              <a:spcBef>
                <a:spcPct val="20000"/>
              </a:spcBef>
              <a:spcAft>
                <a:spcPct val="0"/>
              </a:spcAft>
              <a:buChar char="»"/>
              <a:defRPr sz="2000">
                <a:solidFill>
                  <a:schemeClr val="tx1"/>
                </a:solidFill>
                <a:latin typeface="Times" pitchFamily="18" charset="0"/>
              </a:defRPr>
            </a:lvl8pPr>
            <a:lvl9pPr marL="3822700" indent="-222250" algn="l" defTabSz="887413" rtl="0" eaLnBrk="0" fontAlgn="base" hangingPunct="0">
              <a:spcBef>
                <a:spcPct val="20000"/>
              </a:spcBef>
              <a:spcAft>
                <a:spcPct val="0"/>
              </a:spcAft>
              <a:buChar char="»"/>
              <a:defRPr sz="2000">
                <a:solidFill>
                  <a:schemeClr val="tx1"/>
                </a:solidFill>
                <a:latin typeface="Times" pitchFamily="18" charset="0"/>
              </a:defRPr>
            </a:lvl9pPr>
          </a:lstStyle>
          <a:p>
            <a:pPr marL="0" indent="0">
              <a:buNone/>
            </a:pPr>
            <a:r>
              <a:rPr lang="en-US" b="0" dirty="0" smtClean="0"/>
              <a:t>These simulations used the same aberrations, just scaled differently.</a:t>
            </a:r>
          </a:p>
          <a:p>
            <a:pPr lvl="1"/>
            <a:r>
              <a:rPr lang="en-US" b="0" dirty="0" smtClean="0"/>
              <a:t>General distribution of energy is similar</a:t>
            </a:r>
            <a:endParaRPr lang="en-US" b="0" dirty="0"/>
          </a:p>
          <a:p>
            <a:pPr lvl="1"/>
            <a:r>
              <a:rPr lang="en-US" b="0" dirty="0" smtClean="0"/>
              <a:t>Overall energy spread is ~ </a:t>
            </a:r>
            <a:r>
              <a:rPr lang="en-US" b="0" dirty="0" smtClean="0">
                <a:latin typeface="Symbol" charset="2"/>
                <a:cs typeface="Symbol" charset="2"/>
              </a:rPr>
              <a:t>l</a:t>
            </a:r>
            <a:r>
              <a:rPr lang="en-US" b="0" dirty="0" smtClean="0"/>
              <a:t>/r</a:t>
            </a:r>
            <a:r>
              <a:rPr lang="en-US" b="0" baseline="-25000" dirty="0" smtClean="0"/>
              <a:t>0</a:t>
            </a:r>
            <a:r>
              <a:rPr lang="en-US" b="0" dirty="0" smtClean="0"/>
              <a:t>, with </a:t>
            </a:r>
            <a:r>
              <a:rPr lang="en-US" b="0" dirty="0" smtClean="0">
                <a:latin typeface="Symbol" charset="2"/>
                <a:cs typeface="Symbol" charset="2"/>
              </a:rPr>
              <a:t>l</a:t>
            </a:r>
            <a:r>
              <a:rPr lang="en-US" b="0" dirty="0" smtClean="0"/>
              <a:t>/</a:t>
            </a:r>
            <a:r>
              <a:rPr lang="en-US" b="0" i="1" dirty="0" smtClean="0"/>
              <a:t>D</a:t>
            </a:r>
            <a:r>
              <a:rPr lang="en-US" b="0" dirty="0" smtClean="0"/>
              <a:t> speckle size</a:t>
            </a:r>
          </a:p>
        </p:txBody>
      </p:sp>
    </p:spTree>
    <p:extLst>
      <p:ext uri="{BB962C8B-B14F-4D97-AF65-F5344CB8AC3E}">
        <p14:creationId xmlns:p14="http://schemas.microsoft.com/office/powerpoint/2010/main" val="39578195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3"/>
          <p:cNvSpPr txBox="1">
            <a:spLocks/>
          </p:cNvSpPr>
          <p:nvPr/>
        </p:nvSpPr>
        <p:spPr>
          <a:xfrm>
            <a:off x="398461" y="999068"/>
            <a:ext cx="8440739" cy="5317065"/>
          </a:xfrm>
          <a:prstGeom prst="rect">
            <a:avLst/>
          </a:prstGeom>
        </p:spPr>
        <p:txBody>
          <a:bodyPr/>
          <a:lstStyle>
            <a:lvl1pPr marL="228600" indent="-228600" algn="l" defTabSz="887413" rtl="0" eaLnBrk="0" fontAlgn="base" hangingPunct="0">
              <a:lnSpc>
                <a:spcPct val="95000"/>
              </a:lnSpc>
              <a:spcBef>
                <a:spcPts val="900"/>
              </a:spcBef>
              <a:spcAft>
                <a:spcPts val="300"/>
              </a:spcAft>
              <a:buClr>
                <a:srgbClr val="000000"/>
              </a:buClr>
              <a:buSzPct val="125000"/>
              <a:buChar char="•"/>
              <a:defRPr sz="2000" b="1">
                <a:solidFill>
                  <a:srgbClr val="000000"/>
                </a:solidFill>
                <a:effectLst/>
                <a:latin typeface="+mn-lt"/>
                <a:ea typeface="+mn-ea"/>
                <a:cs typeface="+mn-cs"/>
              </a:defRPr>
            </a:lvl1pPr>
            <a:lvl2pPr marL="633413" indent="-290513" algn="l" defTabSz="887413" rtl="0" eaLnBrk="0" fontAlgn="base" hangingPunct="0">
              <a:lnSpc>
                <a:spcPct val="95000"/>
              </a:lnSpc>
              <a:spcBef>
                <a:spcPts val="0"/>
              </a:spcBef>
              <a:spcAft>
                <a:spcPts val="300"/>
              </a:spcAft>
              <a:buClr>
                <a:srgbClr val="000000"/>
              </a:buClr>
              <a:buSzPct val="125000"/>
              <a:buChar char="–"/>
              <a:defRPr sz="1800" b="1">
                <a:solidFill>
                  <a:srgbClr val="000000"/>
                </a:solidFill>
                <a:effectLst/>
                <a:latin typeface="+mn-lt"/>
              </a:defRPr>
            </a:lvl2pPr>
            <a:lvl3pPr marL="914400" indent="-166688" algn="l" defTabSz="887413" rtl="0" eaLnBrk="0" fontAlgn="base" hangingPunct="0">
              <a:lnSpc>
                <a:spcPct val="95000"/>
              </a:lnSpc>
              <a:spcBef>
                <a:spcPts val="0"/>
              </a:spcBef>
              <a:spcAft>
                <a:spcPts val="300"/>
              </a:spcAft>
              <a:buClr>
                <a:srgbClr val="000000"/>
              </a:buClr>
              <a:buSzPct val="125000"/>
              <a:buChar char="•"/>
              <a:defRPr sz="1600" b="1">
                <a:solidFill>
                  <a:srgbClr val="000000"/>
                </a:solidFill>
                <a:effectLst/>
                <a:latin typeface="+mn-lt"/>
              </a:defRPr>
            </a:lvl3pPr>
            <a:lvl4pPr marL="1319213" indent="-176213" algn="l" defTabSz="887413" rtl="0" eaLnBrk="0" fontAlgn="base" hangingPunct="0">
              <a:lnSpc>
                <a:spcPct val="95000"/>
              </a:lnSpc>
              <a:spcBef>
                <a:spcPts val="0"/>
              </a:spcBef>
              <a:spcAft>
                <a:spcPts val="300"/>
              </a:spcAft>
              <a:buClr>
                <a:srgbClr val="000000"/>
              </a:buClr>
              <a:buSzPct val="125000"/>
              <a:buFont typeface="Arial" pitchFamily="34" charset="0"/>
              <a:buChar char="-"/>
              <a:defRPr sz="1400" b="1">
                <a:solidFill>
                  <a:srgbClr val="000000"/>
                </a:solidFill>
                <a:effectLst/>
                <a:latin typeface="+mn-lt"/>
              </a:defRPr>
            </a:lvl4pPr>
            <a:lvl5pPr marL="1776413" indent="-176213" algn="l" defTabSz="887413" rtl="0" eaLnBrk="0" fontAlgn="base" hangingPunct="0">
              <a:spcBef>
                <a:spcPts val="0"/>
              </a:spcBef>
              <a:spcAft>
                <a:spcPts val="300"/>
              </a:spcAft>
              <a:buClr>
                <a:srgbClr val="000000"/>
              </a:buClr>
              <a:buChar char="»"/>
              <a:defRPr sz="1400" baseline="0">
                <a:solidFill>
                  <a:schemeClr val="tx1"/>
                </a:solidFill>
                <a:latin typeface="+mn-lt"/>
              </a:defRPr>
            </a:lvl5pPr>
            <a:lvl6pPr marL="2451100" indent="-222250" algn="l" defTabSz="887413" rtl="0" eaLnBrk="0" fontAlgn="base" hangingPunct="0">
              <a:spcBef>
                <a:spcPct val="20000"/>
              </a:spcBef>
              <a:spcAft>
                <a:spcPct val="0"/>
              </a:spcAft>
              <a:buChar char="»"/>
              <a:defRPr sz="2000">
                <a:solidFill>
                  <a:schemeClr val="tx1"/>
                </a:solidFill>
                <a:latin typeface="Times" pitchFamily="18" charset="0"/>
              </a:defRPr>
            </a:lvl6pPr>
            <a:lvl7pPr marL="2908300" indent="-222250" algn="l" defTabSz="887413" rtl="0" eaLnBrk="0" fontAlgn="base" hangingPunct="0">
              <a:spcBef>
                <a:spcPct val="20000"/>
              </a:spcBef>
              <a:spcAft>
                <a:spcPct val="0"/>
              </a:spcAft>
              <a:buChar char="»"/>
              <a:defRPr sz="2000">
                <a:solidFill>
                  <a:schemeClr val="tx1"/>
                </a:solidFill>
                <a:latin typeface="Times" pitchFamily="18" charset="0"/>
              </a:defRPr>
            </a:lvl7pPr>
            <a:lvl8pPr marL="3365500" indent="-222250" algn="l" defTabSz="887413" rtl="0" eaLnBrk="0" fontAlgn="base" hangingPunct="0">
              <a:spcBef>
                <a:spcPct val="20000"/>
              </a:spcBef>
              <a:spcAft>
                <a:spcPct val="0"/>
              </a:spcAft>
              <a:buChar char="»"/>
              <a:defRPr sz="2000">
                <a:solidFill>
                  <a:schemeClr val="tx1"/>
                </a:solidFill>
                <a:latin typeface="Times" pitchFamily="18" charset="0"/>
              </a:defRPr>
            </a:lvl8pPr>
            <a:lvl9pPr marL="3822700" indent="-222250" algn="l" defTabSz="887413" rtl="0" eaLnBrk="0" fontAlgn="base" hangingPunct="0">
              <a:spcBef>
                <a:spcPct val="20000"/>
              </a:spcBef>
              <a:spcAft>
                <a:spcPct val="0"/>
              </a:spcAft>
              <a:buChar char="»"/>
              <a:defRPr sz="2000">
                <a:solidFill>
                  <a:schemeClr val="tx1"/>
                </a:solidFill>
                <a:latin typeface="Times" pitchFamily="18" charset="0"/>
              </a:defRPr>
            </a:lvl9pPr>
          </a:lstStyle>
          <a:p>
            <a:pPr marL="0" indent="0">
              <a:buNone/>
            </a:pPr>
            <a:r>
              <a:rPr lang="en-US" b="0" dirty="0" smtClean="0"/>
              <a:t>Good site (e.g. Mt. Graham,	Bad site (e.g. Albuquerque)</a:t>
            </a:r>
          </a:p>
          <a:p>
            <a:pPr marL="0" indent="0">
              <a:spcBef>
                <a:spcPts val="0"/>
              </a:spcBef>
              <a:buNone/>
            </a:pPr>
            <a:r>
              <a:rPr lang="en-US" b="0" dirty="0" smtClean="0"/>
              <a:t>Mauna Kea)</a:t>
            </a:r>
          </a:p>
          <a:p>
            <a:pPr>
              <a:buFont typeface="Symbol" charset="0"/>
              <a:buChar char="l"/>
            </a:pPr>
            <a:r>
              <a:rPr lang="en-US" b="0" dirty="0" smtClean="0">
                <a:latin typeface="Symbol" charset="2"/>
                <a:cs typeface="Symbol" charset="2"/>
              </a:rPr>
              <a:t>(m</a:t>
            </a:r>
            <a:r>
              <a:rPr lang="en-US" b="0" dirty="0" smtClean="0">
                <a:latin typeface="Arial"/>
                <a:cs typeface="Arial"/>
              </a:rPr>
              <a:t>m</a:t>
            </a:r>
            <a:r>
              <a:rPr lang="en-US" b="0" dirty="0" smtClean="0">
                <a:latin typeface="Symbol" charset="2"/>
                <a:cs typeface="Symbol" charset="2"/>
              </a:rPr>
              <a:t>)	</a:t>
            </a:r>
            <a:r>
              <a:rPr lang="en-US" b="0" dirty="0" smtClean="0">
                <a:latin typeface="Arial"/>
                <a:cs typeface="Arial"/>
              </a:rPr>
              <a:t>	r</a:t>
            </a:r>
            <a:r>
              <a:rPr lang="en-US" b="0" baseline="-25000" dirty="0" smtClean="0">
                <a:latin typeface="Arial"/>
                <a:cs typeface="Arial"/>
              </a:rPr>
              <a:t>0</a:t>
            </a:r>
            <a:r>
              <a:rPr lang="en-US" b="0" dirty="0">
                <a:latin typeface="Arial"/>
                <a:cs typeface="Arial"/>
              </a:rPr>
              <a:t> </a:t>
            </a:r>
            <a:r>
              <a:rPr lang="en-US" b="0" dirty="0" smtClean="0">
                <a:latin typeface="Arial"/>
                <a:cs typeface="Arial"/>
              </a:rPr>
              <a:t>(m)		</a:t>
            </a:r>
            <a:r>
              <a:rPr lang="en-US" b="0" dirty="0" smtClean="0">
                <a:cs typeface="Arial"/>
              </a:rPr>
              <a:t>r</a:t>
            </a:r>
            <a:r>
              <a:rPr lang="en-US" b="0" baseline="-25000" dirty="0" smtClean="0">
                <a:cs typeface="Arial"/>
              </a:rPr>
              <a:t>0</a:t>
            </a:r>
            <a:r>
              <a:rPr lang="en-US" b="0" dirty="0" smtClean="0">
                <a:latin typeface="Arial"/>
                <a:cs typeface="Arial"/>
              </a:rPr>
              <a:t> (m)</a:t>
            </a:r>
          </a:p>
          <a:p>
            <a:pPr marL="0" indent="0">
              <a:buNone/>
            </a:pPr>
            <a:r>
              <a:rPr lang="en-US" b="0" dirty="0" smtClean="0">
                <a:latin typeface="Arial"/>
                <a:cs typeface="Arial"/>
              </a:rPr>
              <a:t>0.50		0.2		0.05</a:t>
            </a:r>
          </a:p>
          <a:p>
            <a:pPr marL="0" indent="0">
              <a:buNone/>
            </a:pPr>
            <a:r>
              <a:rPr lang="en-US" b="0" dirty="0" smtClean="0">
                <a:latin typeface="Arial"/>
                <a:cs typeface="Arial"/>
              </a:rPr>
              <a:t>0.75		0.33		0.08</a:t>
            </a:r>
          </a:p>
          <a:p>
            <a:pPr marL="0" indent="0">
              <a:buNone/>
            </a:pPr>
            <a:r>
              <a:rPr lang="en-US" b="0" dirty="0" smtClean="0">
                <a:latin typeface="Arial"/>
                <a:cs typeface="Arial"/>
              </a:rPr>
              <a:t>1.0		0.46		0.12</a:t>
            </a:r>
          </a:p>
          <a:p>
            <a:pPr marL="0" indent="0">
              <a:buNone/>
            </a:pPr>
            <a:r>
              <a:rPr lang="en-US" b="0" dirty="0" smtClean="0">
                <a:latin typeface="Arial"/>
                <a:cs typeface="Arial"/>
              </a:rPr>
              <a:t>2.5		1.38		0.35</a:t>
            </a:r>
          </a:p>
          <a:p>
            <a:pPr marL="0" indent="0">
              <a:buNone/>
            </a:pPr>
            <a:r>
              <a:rPr lang="en-US" b="0" dirty="0" smtClean="0">
                <a:latin typeface="Arial"/>
                <a:cs typeface="Arial"/>
              </a:rPr>
              <a:t>5.0		3.17		0.79</a:t>
            </a:r>
          </a:p>
          <a:p>
            <a:pPr marL="0" indent="0">
              <a:buNone/>
            </a:pPr>
            <a:r>
              <a:rPr lang="en-US" b="0" dirty="0" smtClean="0">
                <a:latin typeface="Arial"/>
                <a:cs typeface="Arial"/>
              </a:rPr>
              <a:t>10.0		7.28		1.82</a:t>
            </a:r>
          </a:p>
          <a:p>
            <a:pPr marL="0" indent="0">
              <a:buNone/>
            </a:pPr>
            <a:endParaRPr lang="en-US" b="0" dirty="0">
              <a:latin typeface="Arial"/>
              <a:cs typeface="Arial"/>
            </a:endParaRPr>
          </a:p>
          <a:p>
            <a:pPr marL="0" indent="0">
              <a:buNone/>
            </a:pPr>
            <a:r>
              <a:rPr lang="en-US" b="0" dirty="0" smtClean="0">
                <a:latin typeface="Arial"/>
                <a:cs typeface="Arial"/>
              </a:rPr>
              <a:t>Astronomical “seeing” is defined as the FWHM of the long-exposure PSF, i.e. seeing = </a:t>
            </a:r>
            <a:r>
              <a:rPr lang="en-US" b="0" dirty="0" smtClean="0">
                <a:latin typeface="Symbol" charset="2"/>
                <a:cs typeface="Symbol" charset="2"/>
              </a:rPr>
              <a:t>l</a:t>
            </a:r>
            <a:r>
              <a:rPr lang="en-US" b="0" dirty="0" smtClean="0">
                <a:latin typeface="Arial"/>
                <a:cs typeface="Arial"/>
              </a:rPr>
              <a:t>/r</a:t>
            </a:r>
            <a:r>
              <a:rPr lang="en-US" b="0" baseline="-25000" dirty="0" smtClean="0">
                <a:latin typeface="Arial"/>
                <a:cs typeface="Arial"/>
              </a:rPr>
              <a:t>0</a:t>
            </a:r>
            <a:r>
              <a:rPr lang="en-US" b="0" dirty="0" smtClean="0">
                <a:latin typeface="Arial"/>
                <a:cs typeface="Arial"/>
              </a:rPr>
              <a:t>. It is almost always quoted at an industry-standard wavelength of 0.5 </a:t>
            </a:r>
            <a:r>
              <a:rPr lang="en-US" b="0" dirty="0" smtClean="0">
                <a:latin typeface="Symbol" charset="2"/>
                <a:cs typeface="Symbol" charset="2"/>
              </a:rPr>
              <a:t>m</a:t>
            </a:r>
            <a:r>
              <a:rPr lang="en-US" b="0" dirty="0" smtClean="0">
                <a:latin typeface="Arial"/>
                <a:cs typeface="Arial"/>
              </a:rPr>
              <a:t>m.</a:t>
            </a:r>
            <a:endParaRPr lang="en-US" b="0" dirty="0" smtClean="0">
              <a:latin typeface="Arial"/>
              <a:cs typeface="Arial"/>
            </a:endParaRPr>
          </a:p>
        </p:txBody>
      </p:sp>
      <p:sp>
        <p:nvSpPr>
          <p:cNvPr id="2" name="Title 1"/>
          <p:cNvSpPr>
            <a:spLocks noGrp="1"/>
          </p:cNvSpPr>
          <p:nvPr>
            <p:ph type="title"/>
          </p:nvPr>
        </p:nvSpPr>
        <p:spPr>
          <a:xfrm>
            <a:off x="293063" y="236417"/>
            <a:ext cx="8275203" cy="538995"/>
          </a:xfrm>
        </p:spPr>
        <p:txBody>
          <a:bodyPr/>
          <a:lstStyle/>
          <a:p>
            <a:r>
              <a:rPr lang="en-US" dirty="0" smtClean="0"/>
              <a:t>Typical values of r</a:t>
            </a:r>
            <a:r>
              <a:rPr lang="en-US" baseline="-25000" dirty="0" smtClean="0"/>
              <a:t>0</a:t>
            </a:r>
            <a:r>
              <a:rPr lang="en-US" dirty="0" smtClean="0"/>
              <a:t> </a:t>
            </a:r>
            <a:r>
              <a:rPr lang="en-US" dirty="0" smtClean="0"/>
              <a:t>and </a:t>
            </a:r>
            <a:r>
              <a:rPr lang="en-US" dirty="0" smtClean="0"/>
              <a:t>seeing</a:t>
            </a:r>
            <a:endParaRPr lang="en-US" dirty="0"/>
          </a:p>
        </p:txBody>
      </p:sp>
    </p:spTree>
    <p:extLst>
      <p:ext uri="{BB962C8B-B14F-4D97-AF65-F5344CB8AC3E}">
        <p14:creationId xmlns:p14="http://schemas.microsoft.com/office/powerpoint/2010/main" val="42486147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3"/>
          <p:cNvSpPr txBox="1">
            <a:spLocks/>
          </p:cNvSpPr>
          <p:nvPr/>
        </p:nvSpPr>
        <p:spPr>
          <a:xfrm>
            <a:off x="398461" y="999068"/>
            <a:ext cx="8440739" cy="2285999"/>
          </a:xfrm>
          <a:prstGeom prst="rect">
            <a:avLst/>
          </a:prstGeom>
        </p:spPr>
        <p:txBody>
          <a:bodyPr/>
          <a:lstStyle>
            <a:lvl1pPr marL="228600" indent="-228600" algn="l" defTabSz="887413" rtl="0" eaLnBrk="0" fontAlgn="base" hangingPunct="0">
              <a:lnSpc>
                <a:spcPct val="95000"/>
              </a:lnSpc>
              <a:spcBef>
                <a:spcPts val="900"/>
              </a:spcBef>
              <a:spcAft>
                <a:spcPts val="300"/>
              </a:spcAft>
              <a:buClr>
                <a:srgbClr val="000000"/>
              </a:buClr>
              <a:buSzPct val="125000"/>
              <a:buChar char="•"/>
              <a:defRPr sz="2000" b="1">
                <a:solidFill>
                  <a:srgbClr val="000000"/>
                </a:solidFill>
                <a:effectLst/>
                <a:latin typeface="+mn-lt"/>
                <a:ea typeface="+mn-ea"/>
                <a:cs typeface="+mn-cs"/>
              </a:defRPr>
            </a:lvl1pPr>
            <a:lvl2pPr marL="633413" indent="-290513" algn="l" defTabSz="887413" rtl="0" eaLnBrk="0" fontAlgn="base" hangingPunct="0">
              <a:lnSpc>
                <a:spcPct val="95000"/>
              </a:lnSpc>
              <a:spcBef>
                <a:spcPts val="0"/>
              </a:spcBef>
              <a:spcAft>
                <a:spcPts val="300"/>
              </a:spcAft>
              <a:buClr>
                <a:srgbClr val="000000"/>
              </a:buClr>
              <a:buSzPct val="125000"/>
              <a:buChar char="–"/>
              <a:defRPr sz="1800" b="1">
                <a:solidFill>
                  <a:srgbClr val="000000"/>
                </a:solidFill>
                <a:effectLst/>
                <a:latin typeface="+mn-lt"/>
              </a:defRPr>
            </a:lvl2pPr>
            <a:lvl3pPr marL="914400" indent="-166688" algn="l" defTabSz="887413" rtl="0" eaLnBrk="0" fontAlgn="base" hangingPunct="0">
              <a:lnSpc>
                <a:spcPct val="95000"/>
              </a:lnSpc>
              <a:spcBef>
                <a:spcPts val="0"/>
              </a:spcBef>
              <a:spcAft>
                <a:spcPts val="300"/>
              </a:spcAft>
              <a:buClr>
                <a:srgbClr val="000000"/>
              </a:buClr>
              <a:buSzPct val="125000"/>
              <a:buChar char="•"/>
              <a:defRPr sz="1600" b="1">
                <a:solidFill>
                  <a:srgbClr val="000000"/>
                </a:solidFill>
                <a:effectLst/>
                <a:latin typeface="+mn-lt"/>
              </a:defRPr>
            </a:lvl3pPr>
            <a:lvl4pPr marL="1319213" indent="-176213" algn="l" defTabSz="887413" rtl="0" eaLnBrk="0" fontAlgn="base" hangingPunct="0">
              <a:lnSpc>
                <a:spcPct val="95000"/>
              </a:lnSpc>
              <a:spcBef>
                <a:spcPts val="0"/>
              </a:spcBef>
              <a:spcAft>
                <a:spcPts val="300"/>
              </a:spcAft>
              <a:buClr>
                <a:srgbClr val="000000"/>
              </a:buClr>
              <a:buSzPct val="125000"/>
              <a:buFont typeface="Arial" pitchFamily="34" charset="0"/>
              <a:buChar char="-"/>
              <a:defRPr sz="1400" b="1">
                <a:solidFill>
                  <a:srgbClr val="000000"/>
                </a:solidFill>
                <a:effectLst/>
                <a:latin typeface="+mn-lt"/>
              </a:defRPr>
            </a:lvl4pPr>
            <a:lvl5pPr marL="1776413" indent="-176213" algn="l" defTabSz="887413" rtl="0" eaLnBrk="0" fontAlgn="base" hangingPunct="0">
              <a:spcBef>
                <a:spcPts val="0"/>
              </a:spcBef>
              <a:spcAft>
                <a:spcPts val="300"/>
              </a:spcAft>
              <a:buClr>
                <a:srgbClr val="000000"/>
              </a:buClr>
              <a:buChar char="»"/>
              <a:defRPr sz="1400" baseline="0">
                <a:solidFill>
                  <a:schemeClr val="tx1"/>
                </a:solidFill>
                <a:latin typeface="+mn-lt"/>
              </a:defRPr>
            </a:lvl5pPr>
            <a:lvl6pPr marL="2451100" indent="-222250" algn="l" defTabSz="887413" rtl="0" eaLnBrk="0" fontAlgn="base" hangingPunct="0">
              <a:spcBef>
                <a:spcPct val="20000"/>
              </a:spcBef>
              <a:spcAft>
                <a:spcPct val="0"/>
              </a:spcAft>
              <a:buChar char="»"/>
              <a:defRPr sz="2000">
                <a:solidFill>
                  <a:schemeClr val="tx1"/>
                </a:solidFill>
                <a:latin typeface="Times" pitchFamily="18" charset="0"/>
              </a:defRPr>
            </a:lvl6pPr>
            <a:lvl7pPr marL="2908300" indent="-222250" algn="l" defTabSz="887413" rtl="0" eaLnBrk="0" fontAlgn="base" hangingPunct="0">
              <a:spcBef>
                <a:spcPct val="20000"/>
              </a:spcBef>
              <a:spcAft>
                <a:spcPct val="0"/>
              </a:spcAft>
              <a:buChar char="»"/>
              <a:defRPr sz="2000">
                <a:solidFill>
                  <a:schemeClr val="tx1"/>
                </a:solidFill>
                <a:latin typeface="Times" pitchFamily="18" charset="0"/>
              </a:defRPr>
            </a:lvl7pPr>
            <a:lvl8pPr marL="3365500" indent="-222250" algn="l" defTabSz="887413" rtl="0" eaLnBrk="0" fontAlgn="base" hangingPunct="0">
              <a:spcBef>
                <a:spcPct val="20000"/>
              </a:spcBef>
              <a:spcAft>
                <a:spcPct val="0"/>
              </a:spcAft>
              <a:buChar char="»"/>
              <a:defRPr sz="2000">
                <a:solidFill>
                  <a:schemeClr val="tx1"/>
                </a:solidFill>
                <a:latin typeface="Times" pitchFamily="18" charset="0"/>
              </a:defRPr>
            </a:lvl8pPr>
            <a:lvl9pPr marL="3822700" indent="-222250" algn="l" defTabSz="887413" rtl="0" eaLnBrk="0" fontAlgn="base" hangingPunct="0">
              <a:spcBef>
                <a:spcPct val="20000"/>
              </a:spcBef>
              <a:spcAft>
                <a:spcPct val="0"/>
              </a:spcAft>
              <a:buChar char="»"/>
              <a:defRPr sz="2000">
                <a:solidFill>
                  <a:schemeClr val="tx1"/>
                </a:solidFill>
                <a:latin typeface="Times" pitchFamily="18" charset="0"/>
              </a:defRPr>
            </a:lvl9pPr>
          </a:lstStyle>
          <a:p>
            <a:pPr marL="0" indent="0">
              <a:buNone/>
            </a:pPr>
            <a:r>
              <a:rPr lang="en-US" b="0" dirty="0" smtClean="0"/>
              <a:t>Next time:</a:t>
            </a:r>
          </a:p>
          <a:p>
            <a:r>
              <a:rPr lang="en-US" b="0" dirty="0"/>
              <a:t>H</a:t>
            </a:r>
            <a:r>
              <a:rPr lang="en-US" b="0" dirty="0" smtClean="0"/>
              <a:t>ow fast does the PSF evolve (i.e. how fast does our AO system have to work to keep up)?</a:t>
            </a:r>
          </a:p>
          <a:p>
            <a:r>
              <a:rPr lang="en-US" b="0" dirty="0" smtClean="0"/>
              <a:t>How big is our corrected field of view? And can we do anything to make it better? (Well, yes, or I wouldn’t be asking.)</a:t>
            </a:r>
          </a:p>
        </p:txBody>
      </p:sp>
      <p:sp>
        <p:nvSpPr>
          <p:cNvPr id="2" name="Title 1"/>
          <p:cNvSpPr>
            <a:spLocks noGrp="1"/>
          </p:cNvSpPr>
          <p:nvPr>
            <p:ph type="title"/>
          </p:nvPr>
        </p:nvSpPr>
        <p:spPr>
          <a:xfrm>
            <a:off x="293063" y="236417"/>
            <a:ext cx="8275203" cy="538995"/>
          </a:xfrm>
        </p:spPr>
        <p:txBody>
          <a:bodyPr/>
          <a:lstStyle/>
          <a:p>
            <a:r>
              <a:rPr lang="en-US" dirty="0" smtClean="0"/>
              <a:t>Temporal coherence</a:t>
            </a:r>
            <a:endParaRPr lang="en-US" dirty="0"/>
          </a:p>
        </p:txBody>
      </p:sp>
    </p:spTree>
    <p:extLst>
      <p:ext uri="{BB962C8B-B14F-4D97-AF65-F5344CB8AC3E}">
        <p14:creationId xmlns:p14="http://schemas.microsoft.com/office/powerpoint/2010/main" val="39589722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Fraunhofer</a:t>
            </a:r>
            <a:r>
              <a:rPr lang="en-US" dirty="0" smtClean="0"/>
              <a:t> diffraction</a:t>
            </a:r>
            <a:endParaRPr lang="en-US" dirty="0"/>
          </a:p>
        </p:txBody>
      </p:sp>
      <p:sp>
        <p:nvSpPr>
          <p:cNvPr id="3" name="Content Placeholder 3"/>
          <p:cNvSpPr txBox="1">
            <a:spLocks/>
          </p:cNvSpPr>
          <p:nvPr/>
        </p:nvSpPr>
        <p:spPr>
          <a:xfrm>
            <a:off x="398462" y="4045856"/>
            <a:ext cx="8582252" cy="2812143"/>
          </a:xfrm>
          <a:prstGeom prst="rect">
            <a:avLst/>
          </a:prstGeom>
        </p:spPr>
        <p:txBody>
          <a:bodyPr/>
          <a:lstStyle>
            <a:lvl1pPr marL="228600" indent="-228600" algn="l" defTabSz="887413" rtl="0" eaLnBrk="0" fontAlgn="base" hangingPunct="0">
              <a:lnSpc>
                <a:spcPct val="95000"/>
              </a:lnSpc>
              <a:spcBef>
                <a:spcPts val="900"/>
              </a:spcBef>
              <a:spcAft>
                <a:spcPts val="300"/>
              </a:spcAft>
              <a:buClr>
                <a:srgbClr val="000000"/>
              </a:buClr>
              <a:buSzPct val="125000"/>
              <a:buChar char="•"/>
              <a:defRPr sz="2000" b="1">
                <a:solidFill>
                  <a:srgbClr val="000000"/>
                </a:solidFill>
                <a:effectLst/>
                <a:latin typeface="+mn-lt"/>
                <a:ea typeface="+mn-ea"/>
                <a:cs typeface="+mn-cs"/>
              </a:defRPr>
            </a:lvl1pPr>
            <a:lvl2pPr marL="633413" indent="-290513" algn="l" defTabSz="887413" rtl="0" eaLnBrk="0" fontAlgn="base" hangingPunct="0">
              <a:lnSpc>
                <a:spcPct val="95000"/>
              </a:lnSpc>
              <a:spcBef>
                <a:spcPts val="0"/>
              </a:spcBef>
              <a:spcAft>
                <a:spcPts val="300"/>
              </a:spcAft>
              <a:buClr>
                <a:srgbClr val="000000"/>
              </a:buClr>
              <a:buSzPct val="125000"/>
              <a:buChar char="–"/>
              <a:defRPr sz="1800" b="1">
                <a:solidFill>
                  <a:srgbClr val="000000"/>
                </a:solidFill>
                <a:effectLst/>
                <a:latin typeface="+mn-lt"/>
              </a:defRPr>
            </a:lvl2pPr>
            <a:lvl3pPr marL="914400" indent="-166688" algn="l" defTabSz="887413" rtl="0" eaLnBrk="0" fontAlgn="base" hangingPunct="0">
              <a:lnSpc>
                <a:spcPct val="95000"/>
              </a:lnSpc>
              <a:spcBef>
                <a:spcPts val="0"/>
              </a:spcBef>
              <a:spcAft>
                <a:spcPts val="300"/>
              </a:spcAft>
              <a:buClr>
                <a:srgbClr val="000000"/>
              </a:buClr>
              <a:buSzPct val="125000"/>
              <a:buChar char="•"/>
              <a:defRPr sz="1600" b="1">
                <a:solidFill>
                  <a:srgbClr val="000000"/>
                </a:solidFill>
                <a:effectLst/>
                <a:latin typeface="+mn-lt"/>
              </a:defRPr>
            </a:lvl3pPr>
            <a:lvl4pPr marL="1319213" indent="-176213" algn="l" defTabSz="887413" rtl="0" eaLnBrk="0" fontAlgn="base" hangingPunct="0">
              <a:lnSpc>
                <a:spcPct val="95000"/>
              </a:lnSpc>
              <a:spcBef>
                <a:spcPts val="0"/>
              </a:spcBef>
              <a:spcAft>
                <a:spcPts val="300"/>
              </a:spcAft>
              <a:buClr>
                <a:srgbClr val="000000"/>
              </a:buClr>
              <a:buSzPct val="125000"/>
              <a:buFont typeface="Arial" pitchFamily="34" charset="0"/>
              <a:buChar char="-"/>
              <a:defRPr sz="1400" b="1">
                <a:solidFill>
                  <a:srgbClr val="000000"/>
                </a:solidFill>
                <a:effectLst/>
                <a:latin typeface="+mn-lt"/>
              </a:defRPr>
            </a:lvl4pPr>
            <a:lvl5pPr marL="1776413" indent="-176213" algn="l" defTabSz="887413" rtl="0" eaLnBrk="0" fontAlgn="base" hangingPunct="0">
              <a:spcBef>
                <a:spcPts val="0"/>
              </a:spcBef>
              <a:spcAft>
                <a:spcPts val="300"/>
              </a:spcAft>
              <a:buClr>
                <a:srgbClr val="000000"/>
              </a:buClr>
              <a:buChar char="»"/>
              <a:defRPr sz="1400" baseline="0">
                <a:solidFill>
                  <a:schemeClr val="tx1"/>
                </a:solidFill>
                <a:latin typeface="+mn-lt"/>
              </a:defRPr>
            </a:lvl5pPr>
            <a:lvl6pPr marL="2451100" indent="-222250" algn="l" defTabSz="887413" rtl="0" eaLnBrk="0" fontAlgn="base" hangingPunct="0">
              <a:spcBef>
                <a:spcPct val="20000"/>
              </a:spcBef>
              <a:spcAft>
                <a:spcPct val="0"/>
              </a:spcAft>
              <a:buChar char="»"/>
              <a:defRPr sz="2000">
                <a:solidFill>
                  <a:schemeClr val="tx1"/>
                </a:solidFill>
                <a:latin typeface="Times" pitchFamily="18" charset="0"/>
              </a:defRPr>
            </a:lvl6pPr>
            <a:lvl7pPr marL="2908300" indent="-222250" algn="l" defTabSz="887413" rtl="0" eaLnBrk="0" fontAlgn="base" hangingPunct="0">
              <a:spcBef>
                <a:spcPct val="20000"/>
              </a:spcBef>
              <a:spcAft>
                <a:spcPct val="0"/>
              </a:spcAft>
              <a:buChar char="»"/>
              <a:defRPr sz="2000">
                <a:solidFill>
                  <a:schemeClr val="tx1"/>
                </a:solidFill>
                <a:latin typeface="Times" pitchFamily="18" charset="0"/>
              </a:defRPr>
            </a:lvl7pPr>
            <a:lvl8pPr marL="3365500" indent="-222250" algn="l" defTabSz="887413" rtl="0" eaLnBrk="0" fontAlgn="base" hangingPunct="0">
              <a:spcBef>
                <a:spcPct val="20000"/>
              </a:spcBef>
              <a:spcAft>
                <a:spcPct val="0"/>
              </a:spcAft>
              <a:buChar char="»"/>
              <a:defRPr sz="2000">
                <a:solidFill>
                  <a:schemeClr val="tx1"/>
                </a:solidFill>
                <a:latin typeface="Times" pitchFamily="18" charset="0"/>
              </a:defRPr>
            </a:lvl8pPr>
            <a:lvl9pPr marL="3822700" indent="-222250" algn="l" defTabSz="887413" rtl="0" eaLnBrk="0" fontAlgn="base" hangingPunct="0">
              <a:spcBef>
                <a:spcPct val="20000"/>
              </a:spcBef>
              <a:spcAft>
                <a:spcPct val="0"/>
              </a:spcAft>
              <a:buChar char="»"/>
              <a:defRPr sz="2000">
                <a:solidFill>
                  <a:schemeClr val="tx1"/>
                </a:solidFill>
                <a:latin typeface="Times" pitchFamily="18" charset="0"/>
              </a:defRPr>
            </a:lvl9pPr>
          </a:lstStyle>
          <a:p>
            <a:pPr marL="0" indent="0">
              <a:buNone/>
            </a:pPr>
            <a:r>
              <a:rPr lang="en-US" b="0" dirty="0" err="1" smtClean="0"/>
              <a:t>Fraunhofer</a:t>
            </a:r>
            <a:r>
              <a:rPr lang="en-US" b="0" dirty="0" smtClean="0"/>
              <a:t> diffraction describes the ‘far-field’ behavior of the field, i.e. what it looks like after travelling essentially infinite distance. (N.B. ‘Infinite’ is to be understood in terms of the wavelength) </a:t>
            </a:r>
          </a:p>
          <a:p>
            <a:pPr marL="0" indent="0">
              <a:buNone/>
            </a:pPr>
            <a:endParaRPr lang="en-US" b="0" dirty="0"/>
          </a:p>
          <a:p>
            <a:pPr marL="0" indent="0">
              <a:buNone/>
            </a:pPr>
            <a:endParaRPr lang="en-US" b="0" dirty="0" smtClean="0"/>
          </a:p>
          <a:p>
            <a:pPr marL="0" indent="0">
              <a:buNone/>
            </a:pPr>
            <a:r>
              <a:rPr lang="en-US" b="0" dirty="0" smtClean="0"/>
              <a:t>where </a:t>
            </a:r>
            <a:r>
              <a:rPr lang="en-US" b="0" i="1" dirty="0" smtClean="0"/>
              <a:t>k</a:t>
            </a:r>
            <a:r>
              <a:rPr lang="en-US" b="0" dirty="0" smtClean="0"/>
              <a:t>=2</a:t>
            </a:r>
            <a:r>
              <a:rPr lang="en-US" b="0" dirty="0" smtClean="0">
                <a:latin typeface="Symbol" charset="2"/>
                <a:cs typeface="Symbol" charset="2"/>
              </a:rPr>
              <a:t>p</a:t>
            </a:r>
            <a:r>
              <a:rPr lang="en-US" b="0" dirty="0" smtClean="0"/>
              <a:t>/</a:t>
            </a:r>
            <a:r>
              <a:rPr lang="en-US" b="0" dirty="0" smtClean="0">
                <a:latin typeface="Symbol" charset="2"/>
                <a:cs typeface="Symbol" charset="2"/>
              </a:rPr>
              <a:t>l</a:t>
            </a:r>
            <a:r>
              <a:rPr lang="en-US" b="0" dirty="0" smtClean="0">
                <a:latin typeface="Arial"/>
                <a:cs typeface="Arial"/>
              </a:rPr>
              <a:t>.</a:t>
            </a:r>
          </a:p>
          <a:p>
            <a:pPr marL="0" indent="0">
              <a:buNone/>
            </a:pPr>
            <a:r>
              <a:rPr lang="en-US" b="0" dirty="0" smtClean="0">
                <a:latin typeface="Arial"/>
                <a:cs typeface="Arial"/>
              </a:rPr>
              <a:t>(Primed quantities are in the aperture plane; unprimed in the image plane.)</a:t>
            </a:r>
          </a:p>
        </p:txBody>
      </p:sp>
      <p:pic>
        <p:nvPicPr>
          <p:cNvPr id="4" name="Picture 3" descr="fraunhofer.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4504" y="881744"/>
            <a:ext cx="4256903" cy="2743200"/>
          </a:xfrm>
          <a:prstGeom prst="rect">
            <a:avLst/>
          </a:prstGeom>
        </p:spPr>
      </p:pic>
      <p:sp>
        <p:nvSpPr>
          <p:cNvPr id="5" name="TextBox 4"/>
          <p:cNvSpPr txBox="1"/>
          <p:nvPr/>
        </p:nvSpPr>
        <p:spPr>
          <a:xfrm>
            <a:off x="3941744" y="3338287"/>
            <a:ext cx="1735471" cy="338554"/>
          </a:xfrm>
          <a:prstGeom prst="rect">
            <a:avLst/>
          </a:prstGeom>
          <a:noFill/>
        </p:spPr>
        <p:txBody>
          <a:bodyPr wrap="none" lIns="91440" rtlCol="0">
            <a:spAutoFit/>
          </a:bodyPr>
          <a:lstStyle/>
          <a:p>
            <a:r>
              <a:rPr lang="en-US" sz="1600" dirty="0" smtClean="0">
                <a:solidFill>
                  <a:srgbClr val="000000"/>
                </a:solidFill>
              </a:rPr>
              <a:t>Credit: Wikipedia</a:t>
            </a:r>
          </a:p>
        </p:txBody>
      </p:sp>
      <p:sp>
        <p:nvSpPr>
          <p:cNvPr id="6" name="TextBox 5"/>
          <p:cNvSpPr txBox="1"/>
          <p:nvPr/>
        </p:nvSpPr>
        <p:spPr>
          <a:xfrm>
            <a:off x="2171919" y="787398"/>
            <a:ext cx="971640" cy="584776"/>
          </a:xfrm>
          <a:prstGeom prst="rect">
            <a:avLst/>
          </a:prstGeom>
          <a:noFill/>
        </p:spPr>
        <p:txBody>
          <a:bodyPr wrap="none" lIns="91440" rtlCol="0">
            <a:spAutoFit/>
          </a:bodyPr>
          <a:lstStyle/>
          <a:p>
            <a:pPr>
              <a:spcBef>
                <a:spcPts val="0"/>
              </a:spcBef>
            </a:pPr>
            <a:r>
              <a:rPr lang="en-US" sz="1600" dirty="0" smtClean="0">
                <a:solidFill>
                  <a:srgbClr val="000000"/>
                </a:solidFill>
              </a:rPr>
              <a:t>Aperture</a:t>
            </a:r>
          </a:p>
          <a:p>
            <a:pPr>
              <a:spcBef>
                <a:spcPts val="0"/>
              </a:spcBef>
            </a:pPr>
            <a:r>
              <a:rPr lang="en-US" sz="1600" dirty="0" smtClean="0">
                <a:solidFill>
                  <a:srgbClr val="000000"/>
                </a:solidFill>
              </a:rPr>
              <a:t>plane</a:t>
            </a:r>
          </a:p>
        </p:txBody>
      </p:sp>
      <p:sp>
        <p:nvSpPr>
          <p:cNvPr id="7" name="TextBox 6"/>
          <p:cNvSpPr txBox="1"/>
          <p:nvPr/>
        </p:nvSpPr>
        <p:spPr>
          <a:xfrm>
            <a:off x="5281098" y="740228"/>
            <a:ext cx="754934" cy="584776"/>
          </a:xfrm>
          <a:prstGeom prst="rect">
            <a:avLst/>
          </a:prstGeom>
          <a:noFill/>
        </p:spPr>
        <p:txBody>
          <a:bodyPr wrap="none" lIns="91440" rtlCol="0">
            <a:spAutoFit/>
          </a:bodyPr>
          <a:lstStyle/>
          <a:p>
            <a:pPr>
              <a:spcBef>
                <a:spcPts val="0"/>
              </a:spcBef>
            </a:pPr>
            <a:r>
              <a:rPr lang="en-US" sz="1600" dirty="0" smtClean="0">
                <a:solidFill>
                  <a:srgbClr val="000000"/>
                </a:solidFill>
              </a:rPr>
              <a:t>Image</a:t>
            </a:r>
          </a:p>
          <a:p>
            <a:pPr>
              <a:spcBef>
                <a:spcPts val="0"/>
              </a:spcBef>
            </a:pPr>
            <a:r>
              <a:rPr lang="en-US" sz="1600" dirty="0" smtClean="0">
                <a:solidFill>
                  <a:srgbClr val="000000"/>
                </a:solidFill>
              </a:rPr>
              <a:t>plane</a:t>
            </a:r>
          </a:p>
        </p:txBody>
      </p:sp>
      <p:graphicFrame>
        <p:nvGraphicFramePr>
          <p:cNvPr id="8" name="Object 7"/>
          <p:cNvGraphicFramePr>
            <a:graphicFrameLocks noChangeAspect="1"/>
          </p:cNvGraphicFramePr>
          <p:nvPr>
            <p:extLst>
              <p:ext uri="{D42A27DB-BD31-4B8C-83A1-F6EECF244321}">
                <p14:modId xmlns:p14="http://schemas.microsoft.com/office/powerpoint/2010/main" val="3361507749"/>
              </p:ext>
            </p:extLst>
          </p:nvPr>
        </p:nvGraphicFramePr>
        <p:xfrm>
          <a:off x="690563" y="5122863"/>
          <a:ext cx="7750175" cy="639762"/>
        </p:xfrm>
        <a:graphic>
          <a:graphicData uri="http://schemas.openxmlformats.org/presentationml/2006/ole">
            <mc:AlternateContent xmlns:mc="http://schemas.openxmlformats.org/markup-compatibility/2006">
              <mc:Choice xmlns:v="urn:schemas-microsoft-com:vml" Requires="v">
                <p:oleObj spid="_x0000_s1240" name="Equation" r:id="rId4" imgW="2921000" imgH="241300" progId="Equation.3">
                  <p:embed/>
                </p:oleObj>
              </mc:Choice>
              <mc:Fallback>
                <p:oleObj name="Equation" r:id="rId4" imgW="2921000" imgH="241300" progId="Equation.3">
                  <p:embed/>
                  <p:pic>
                    <p:nvPicPr>
                      <p:cNvPr id="0" name=""/>
                      <p:cNvPicPr/>
                      <p:nvPr/>
                    </p:nvPicPr>
                    <p:blipFill>
                      <a:blip r:embed="rId5"/>
                      <a:stretch>
                        <a:fillRect/>
                      </a:stretch>
                    </p:blipFill>
                    <p:spPr>
                      <a:xfrm>
                        <a:off x="690563" y="5122863"/>
                        <a:ext cx="7750175" cy="639762"/>
                      </a:xfrm>
                      <a:prstGeom prst="rect">
                        <a:avLst/>
                      </a:prstGeom>
                    </p:spPr>
                  </p:pic>
                </p:oleObj>
              </mc:Fallback>
            </mc:AlternateContent>
          </a:graphicData>
        </a:graphic>
      </p:graphicFrame>
    </p:spTree>
    <p:extLst>
      <p:ext uri="{BB962C8B-B14F-4D97-AF65-F5344CB8AC3E}">
        <p14:creationId xmlns:p14="http://schemas.microsoft.com/office/powerpoint/2010/main" val="17087476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Fraunhofer</a:t>
            </a:r>
            <a:r>
              <a:rPr lang="en-US" dirty="0"/>
              <a:t> diffraction</a:t>
            </a:r>
          </a:p>
        </p:txBody>
      </p:sp>
      <p:sp>
        <p:nvSpPr>
          <p:cNvPr id="3" name="Content Placeholder 3"/>
          <p:cNvSpPr txBox="1">
            <a:spLocks/>
          </p:cNvSpPr>
          <p:nvPr/>
        </p:nvSpPr>
        <p:spPr>
          <a:xfrm>
            <a:off x="398462" y="1124857"/>
            <a:ext cx="8455252" cy="5458203"/>
          </a:xfrm>
          <a:prstGeom prst="rect">
            <a:avLst/>
          </a:prstGeom>
        </p:spPr>
        <p:txBody>
          <a:bodyPr/>
          <a:lstStyle>
            <a:lvl1pPr marL="228600" indent="-228600" algn="l" defTabSz="887413" rtl="0" eaLnBrk="0" fontAlgn="base" hangingPunct="0">
              <a:lnSpc>
                <a:spcPct val="95000"/>
              </a:lnSpc>
              <a:spcBef>
                <a:spcPts val="900"/>
              </a:spcBef>
              <a:spcAft>
                <a:spcPts val="300"/>
              </a:spcAft>
              <a:buClr>
                <a:srgbClr val="000000"/>
              </a:buClr>
              <a:buSzPct val="125000"/>
              <a:buChar char="•"/>
              <a:defRPr sz="2000" b="1">
                <a:solidFill>
                  <a:srgbClr val="000000"/>
                </a:solidFill>
                <a:effectLst/>
                <a:latin typeface="+mn-lt"/>
                <a:ea typeface="+mn-ea"/>
                <a:cs typeface="+mn-cs"/>
              </a:defRPr>
            </a:lvl1pPr>
            <a:lvl2pPr marL="633413" indent="-290513" algn="l" defTabSz="887413" rtl="0" eaLnBrk="0" fontAlgn="base" hangingPunct="0">
              <a:lnSpc>
                <a:spcPct val="95000"/>
              </a:lnSpc>
              <a:spcBef>
                <a:spcPts val="0"/>
              </a:spcBef>
              <a:spcAft>
                <a:spcPts val="300"/>
              </a:spcAft>
              <a:buClr>
                <a:srgbClr val="000000"/>
              </a:buClr>
              <a:buSzPct val="125000"/>
              <a:buChar char="–"/>
              <a:defRPr sz="1800" b="1">
                <a:solidFill>
                  <a:srgbClr val="000000"/>
                </a:solidFill>
                <a:effectLst/>
                <a:latin typeface="+mn-lt"/>
              </a:defRPr>
            </a:lvl2pPr>
            <a:lvl3pPr marL="914400" indent="-166688" algn="l" defTabSz="887413" rtl="0" eaLnBrk="0" fontAlgn="base" hangingPunct="0">
              <a:lnSpc>
                <a:spcPct val="95000"/>
              </a:lnSpc>
              <a:spcBef>
                <a:spcPts val="0"/>
              </a:spcBef>
              <a:spcAft>
                <a:spcPts val="300"/>
              </a:spcAft>
              <a:buClr>
                <a:srgbClr val="000000"/>
              </a:buClr>
              <a:buSzPct val="125000"/>
              <a:buChar char="•"/>
              <a:defRPr sz="1600" b="1">
                <a:solidFill>
                  <a:srgbClr val="000000"/>
                </a:solidFill>
                <a:effectLst/>
                <a:latin typeface="+mn-lt"/>
              </a:defRPr>
            </a:lvl3pPr>
            <a:lvl4pPr marL="1319213" indent="-176213" algn="l" defTabSz="887413" rtl="0" eaLnBrk="0" fontAlgn="base" hangingPunct="0">
              <a:lnSpc>
                <a:spcPct val="95000"/>
              </a:lnSpc>
              <a:spcBef>
                <a:spcPts val="0"/>
              </a:spcBef>
              <a:spcAft>
                <a:spcPts val="300"/>
              </a:spcAft>
              <a:buClr>
                <a:srgbClr val="000000"/>
              </a:buClr>
              <a:buSzPct val="125000"/>
              <a:buFont typeface="Arial" pitchFamily="34" charset="0"/>
              <a:buChar char="-"/>
              <a:defRPr sz="1400" b="1">
                <a:solidFill>
                  <a:srgbClr val="000000"/>
                </a:solidFill>
                <a:effectLst/>
                <a:latin typeface="+mn-lt"/>
              </a:defRPr>
            </a:lvl4pPr>
            <a:lvl5pPr marL="1776413" indent="-176213" algn="l" defTabSz="887413" rtl="0" eaLnBrk="0" fontAlgn="base" hangingPunct="0">
              <a:spcBef>
                <a:spcPts val="0"/>
              </a:spcBef>
              <a:spcAft>
                <a:spcPts val="300"/>
              </a:spcAft>
              <a:buClr>
                <a:srgbClr val="000000"/>
              </a:buClr>
              <a:buChar char="»"/>
              <a:defRPr sz="1400" baseline="0">
                <a:solidFill>
                  <a:schemeClr val="tx1"/>
                </a:solidFill>
                <a:latin typeface="+mn-lt"/>
              </a:defRPr>
            </a:lvl5pPr>
            <a:lvl6pPr marL="2451100" indent="-222250" algn="l" defTabSz="887413" rtl="0" eaLnBrk="0" fontAlgn="base" hangingPunct="0">
              <a:spcBef>
                <a:spcPct val="20000"/>
              </a:spcBef>
              <a:spcAft>
                <a:spcPct val="0"/>
              </a:spcAft>
              <a:buChar char="»"/>
              <a:defRPr sz="2000">
                <a:solidFill>
                  <a:schemeClr val="tx1"/>
                </a:solidFill>
                <a:latin typeface="Times" pitchFamily="18" charset="0"/>
              </a:defRPr>
            </a:lvl6pPr>
            <a:lvl7pPr marL="2908300" indent="-222250" algn="l" defTabSz="887413" rtl="0" eaLnBrk="0" fontAlgn="base" hangingPunct="0">
              <a:spcBef>
                <a:spcPct val="20000"/>
              </a:spcBef>
              <a:spcAft>
                <a:spcPct val="0"/>
              </a:spcAft>
              <a:buChar char="»"/>
              <a:defRPr sz="2000">
                <a:solidFill>
                  <a:schemeClr val="tx1"/>
                </a:solidFill>
                <a:latin typeface="Times" pitchFamily="18" charset="0"/>
              </a:defRPr>
            </a:lvl7pPr>
            <a:lvl8pPr marL="3365500" indent="-222250" algn="l" defTabSz="887413" rtl="0" eaLnBrk="0" fontAlgn="base" hangingPunct="0">
              <a:spcBef>
                <a:spcPct val="20000"/>
              </a:spcBef>
              <a:spcAft>
                <a:spcPct val="0"/>
              </a:spcAft>
              <a:buChar char="»"/>
              <a:defRPr sz="2000">
                <a:solidFill>
                  <a:schemeClr val="tx1"/>
                </a:solidFill>
                <a:latin typeface="Times" pitchFamily="18" charset="0"/>
              </a:defRPr>
            </a:lvl8pPr>
            <a:lvl9pPr marL="3822700" indent="-222250" algn="l" defTabSz="887413" rtl="0" eaLnBrk="0" fontAlgn="base" hangingPunct="0">
              <a:spcBef>
                <a:spcPct val="20000"/>
              </a:spcBef>
              <a:spcAft>
                <a:spcPct val="0"/>
              </a:spcAft>
              <a:buChar char="»"/>
              <a:defRPr sz="2000">
                <a:solidFill>
                  <a:schemeClr val="tx1"/>
                </a:solidFill>
                <a:latin typeface="Times" pitchFamily="18" charset="0"/>
              </a:defRPr>
            </a:lvl9pPr>
          </a:lstStyle>
          <a:p>
            <a:endParaRPr lang="en-US" b="0" dirty="0" smtClean="0"/>
          </a:p>
          <a:p>
            <a:endParaRPr lang="en-US" b="0" dirty="0"/>
          </a:p>
          <a:p>
            <a:pPr marL="0" indent="0">
              <a:buNone/>
            </a:pPr>
            <a:r>
              <a:rPr lang="en-US" b="0" dirty="0" smtClean="0"/>
              <a:t>With </a:t>
            </a:r>
            <a:r>
              <a:rPr lang="en-US" b="0" i="1" dirty="0" err="1" smtClean="0"/>
              <a:t>f</a:t>
            </a:r>
            <a:r>
              <a:rPr lang="en-US" b="0" i="1" baseline="-25000" dirty="0" err="1" smtClean="0"/>
              <a:t>x</a:t>
            </a:r>
            <a:r>
              <a:rPr lang="en-US" b="0" dirty="0" smtClean="0"/>
              <a:t> = </a:t>
            </a:r>
            <a:r>
              <a:rPr lang="en-US" b="0" i="1" dirty="0" smtClean="0"/>
              <a:t>x</a:t>
            </a:r>
            <a:r>
              <a:rPr lang="en-US" b="0" dirty="0" smtClean="0"/>
              <a:t>/</a:t>
            </a:r>
            <a:r>
              <a:rPr lang="en-US" b="0" dirty="0" err="1">
                <a:latin typeface="Symbol" charset="2"/>
                <a:cs typeface="Symbol" charset="2"/>
              </a:rPr>
              <a:t>l</a:t>
            </a:r>
            <a:r>
              <a:rPr lang="en-US" b="0" i="1" dirty="0" err="1" smtClean="0"/>
              <a:t>z</a:t>
            </a:r>
            <a:r>
              <a:rPr lang="en-US" b="0" dirty="0" smtClean="0"/>
              <a:t> and </a:t>
            </a:r>
            <a:r>
              <a:rPr lang="en-US" b="0" i="1" dirty="0" err="1" smtClean="0"/>
              <a:t>f</a:t>
            </a:r>
            <a:r>
              <a:rPr lang="en-US" b="0" i="1" baseline="-25000" dirty="0" err="1" smtClean="0"/>
              <a:t>y</a:t>
            </a:r>
            <a:r>
              <a:rPr lang="en-US" b="0" dirty="0"/>
              <a:t> </a:t>
            </a:r>
            <a:r>
              <a:rPr lang="en-US" b="0" dirty="0" smtClean="0"/>
              <a:t>= </a:t>
            </a:r>
            <a:r>
              <a:rPr lang="en-US" b="0" i="1" dirty="0" smtClean="0"/>
              <a:t>y</a:t>
            </a:r>
            <a:r>
              <a:rPr lang="en-US" b="0" dirty="0" smtClean="0"/>
              <a:t>/</a:t>
            </a:r>
            <a:r>
              <a:rPr lang="en-US" b="0" dirty="0" err="1" smtClean="0">
                <a:latin typeface="Symbol" charset="2"/>
                <a:cs typeface="Symbol" charset="2"/>
              </a:rPr>
              <a:t>l</a:t>
            </a:r>
            <a:r>
              <a:rPr lang="en-US" b="0" i="1" dirty="0" err="1" smtClean="0"/>
              <a:t>z</a:t>
            </a:r>
            <a:r>
              <a:rPr lang="en-US" b="0" dirty="0" smtClean="0"/>
              <a:t> the equation becomes</a:t>
            </a:r>
          </a:p>
          <a:p>
            <a:pPr marL="0" indent="0">
              <a:buNone/>
            </a:pPr>
            <a:endParaRPr lang="en-US" b="0" i="1" dirty="0"/>
          </a:p>
          <a:p>
            <a:pPr marL="0" indent="0">
              <a:buNone/>
            </a:pPr>
            <a:endParaRPr lang="en-US" b="0" dirty="0"/>
          </a:p>
          <a:p>
            <a:pPr marL="0" indent="0">
              <a:buNone/>
            </a:pPr>
            <a:r>
              <a:rPr lang="en-US" b="0" dirty="0" smtClean="0"/>
              <a:t>which we recognize as the Fourier transform of the aperture function </a:t>
            </a:r>
            <a:r>
              <a:rPr lang="en-US" b="0" i="1" dirty="0" smtClean="0"/>
              <a:t>U’</a:t>
            </a:r>
          </a:p>
          <a:p>
            <a:pPr marL="0" indent="0">
              <a:buNone/>
            </a:pPr>
            <a:endParaRPr lang="en-US" b="0" dirty="0"/>
          </a:p>
          <a:p>
            <a:pPr marL="0" indent="0">
              <a:buNone/>
            </a:pPr>
            <a:endParaRPr lang="en-US" b="0" dirty="0" smtClean="0"/>
          </a:p>
        </p:txBody>
      </p:sp>
      <p:graphicFrame>
        <p:nvGraphicFramePr>
          <p:cNvPr id="5" name="Object 4"/>
          <p:cNvGraphicFramePr>
            <a:graphicFrameLocks noChangeAspect="1"/>
          </p:cNvGraphicFramePr>
          <p:nvPr>
            <p:extLst>
              <p:ext uri="{D42A27DB-BD31-4B8C-83A1-F6EECF244321}">
                <p14:modId xmlns:p14="http://schemas.microsoft.com/office/powerpoint/2010/main" val="3561138148"/>
              </p:ext>
            </p:extLst>
          </p:nvPr>
        </p:nvGraphicFramePr>
        <p:xfrm>
          <a:off x="158750" y="2590800"/>
          <a:ext cx="8861425" cy="639763"/>
        </p:xfrm>
        <a:graphic>
          <a:graphicData uri="http://schemas.openxmlformats.org/presentationml/2006/ole">
            <mc:AlternateContent xmlns:mc="http://schemas.openxmlformats.org/markup-compatibility/2006">
              <mc:Choice xmlns:v="urn:schemas-microsoft-com:vml" Requires="v">
                <p:oleObj spid="_x0000_s5749" name="Equation" r:id="rId3" imgW="3340100" imgH="241300" progId="Equation.3">
                  <p:embed/>
                </p:oleObj>
              </mc:Choice>
              <mc:Fallback>
                <p:oleObj name="Equation" r:id="rId3" imgW="3340100" imgH="241300" progId="Equation.3">
                  <p:embed/>
                  <p:pic>
                    <p:nvPicPr>
                      <p:cNvPr id="0" name=""/>
                      <p:cNvPicPr/>
                      <p:nvPr/>
                    </p:nvPicPr>
                    <p:blipFill>
                      <a:blip r:embed="rId4"/>
                      <a:stretch>
                        <a:fillRect/>
                      </a:stretch>
                    </p:blipFill>
                    <p:spPr>
                      <a:xfrm>
                        <a:off x="158750" y="2590800"/>
                        <a:ext cx="8861425" cy="639763"/>
                      </a:xfrm>
                      <a:prstGeom prst="rect">
                        <a:avLst/>
                      </a:prstGeom>
                    </p:spPr>
                  </p:pic>
                </p:oleObj>
              </mc:Fallback>
            </mc:AlternateContent>
          </a:graphicData>
        </a:graphic>
      </p:graphicFrame>
      <p:pic>
        <p:nvPicPr>
          <p:cNvPr id="7" name="Picture 6"/>
          <p:cNvPicPr>
            <a:picLocks noChangeAspect="1"/>
          </p:cNvPicPr>
          <p:nvPr/>
        </p:nvPicPr>
        <p:blipFill>
          <a:blip r:embed="rId5"/>
          <a:stretch>
            <a:fillRect/>
          </a:stretch>
        </p:blipFill>
        <p:spPr>
          <a:xfrm>
            <a:off x="4470400" y="3352800"/>
            <a:ext cx="203200" cy="152400"/>
          </a:xfrm>
          <a:prstGeom prst="rect">
            <a:avLst/>
          </a:prstGeom>
        </p:spPr>
      </p:pic>
      <p:graphicFrame>
        <p:nvGraphicFramePr>
          <p:cNvPr id="8" name="Object 7"/>
          <p:cNvGraphicFramePr>
            <a:graphicFrameLocks noChangeAspect="1"/>
          </p:cNvGraphicFramePr>
          <p:nvPr>
            <p:extLst>
              <p:ext uri="{D42A27DB-BD31-4B8C-83A1-F6EECF244321}">
                <p14:modId xmlns:p14="http://schemas.microsoft.com/office/powerpoint/2010/main" val="2858519008"/>
              </p:ext>
            </p:extLst>
          </p:nvPr>
        </p:nvGraphicFramePr>
        <p:xfrm>
          <a:off x="2389188" y="4052888"/>
          <a:ext cx="4076700" cy="506412"/>
        </p:xfrm>
        <a:graphic>
          <a:graphicData uri="http://schemas.openxmlformats.org/presentationml/2006/ole">
            <mc:AlternateContent xmlns:mc="http://schemas.openxmlformats.org/markup-compatibility/2006">
              <mc:Choice xmlns:v="urn:schemas-microsoft-com:vml" Requires="v">
                <p:oleObj spid="_x0000_s5750" name="Equation" r:id="rId6" imgW="1536700" imgH="190500" progId="Equation.3">
                  <p:embed/>
                </p:oleObj>
              </mc:Choice>
              <mc:Fallback>
                <p:oleObj name="Equation" r:id="rId6" imgW="1536700" imgH="190500" progId="Equation.3">
                  <p:embed/>
                  <p:pic>
                    <p:nvPicPr>
                      <p:cNvPr id="0" name=""/>
                      <p:cNvPicPr/>
                      <p:nvPr/>
                    </p:nvPicPr>
                    <p:blipFill>
                      <a:blip r:embed="rId7"/>
                      <a:stretch>
                        <a:fillRect/>
                      </a:stretch>
                    </p:blipFill>
                    <p:spPr>
                      <a:xfrm>
                        <a:off x="2389188" y="4052888"/>
                        <a:ext cx="4076700" cy="506412"/>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704800008"/>
              </p:ext>
            </p:extLst>
          </p:nvPr>
        </p:nvGraphicFramePr>
        <p:xfrm>
          <a:off x="726848" y="1167720"/>
          <a:ext cx="7750175" cy="639762"/>
        </p:xfrm>
        <a:graphic>
          <a:graphicData uri="http://schemas.openxmlformats.org/presentationml/2006/ole">
            <mc:AlternateContent xmlns:mc="http://schemas.openxmlformats.org/markup-compatibility/2006">
              <mc:Choice xmlns:v="urn:schemas-microsoft-com:vml" Requires="v">
                <p:oleObj spid="_x0000_s5751" name="Equation" r:id="rId8" imgW="2921000" imgH="241300" progId="Equation.3">
                  <p:embed/>
                </p:oleObj>
              </mc:Choice>
              <mc:Fallback>
                <p:oleObj name="Equation" r:id="rId8" imgW="2921000" imgH="241300" progId="Equation.3">
                  <p:embed/>
                  <p:pic>
                    <p:nvPicPr>
                      <p:cNvPr id="0" name=""/>
                      <p:cNvPicPr/>
                      <p:nvPr/>
                    </p:nvPicPr>
                    <p:blipFill>
                      <a:blip r:embed="rId9"/>
                      <a:stretch>
                        <a:fillRect/>
                      </a:stretch>
                    </p:blipFill>
                    <p:spPr>
                      <a:xfrm>
                        <a:off x="726848" y="1167720"/>
                        <a:ext cx="7750175" cy="639762"/>
                      </a:xfrm>
                      <a:prstGeom prst="rect">
                        <a:avLst/>
                      </a:prstGeom>
                    </p:spPr>
                  </p:pic>
                </p:oleObj>
              </mc:Fallback>
            </mc:AlternateContent>
          </a:graphicData>
        </a:graphic>
      </p:graphicFrame>
    </p:spTree>
    <p:extLst>
      <p:ext uri="{BB962C8B-B14F-4D97-AF65-F5344CB8AC3E}">
        <p14:creationId xmlns:p14="http://schemas.microsoft.com/office/powerpoint/2010/main" val="41770224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point-spread function (PSF)</a:t>
            </a:r>
            <a:endParaRPr lang="en-US" dirty="0"/>
          </a:p>
        </p:txBody>
      </p:sp>
      <p:sp>
        <p:nvSpPr>
          <p:cNvPr id="3" name="Content Placeholder 3"/>
          <p:cNvSpPr txBox="1">
            <a:spLocks/>
          </p:cNvSpPr>
          <p:nvPr/>
        </p:nvSpPr>
        <p:spPr>
          <a:xfrm>
            <a:off x="398462" y="1124857"/>
            <a:ext cx="8455252" cy="5458203"/>
          </a:xfrm>
          <a:prstGeom prst="rect">
            <a:avLst/>
          </a:prstGeom>
        </p:spPr>
        <p:txBody>
          <a:bodyPr/>
          <a:lstStyle>
            <a:lvl1pPr marL="228600" indent="-228600" algn="l" defTabSz="887413" rtl="0" eaLnBrk="0" fontAlgn="base" hangingPunct="0">
              <a:lnSpc>
                <a:spcPct val="95000"/>
              </a:lnSpc>
              <a:spcBef>
                <a:spcPts val="900"/>
              </a:spcBef>
              <a:spcAft>
                <a:spcPts val="300"/>
              </a:spcAft>
              <a:buClr>
                <a:srgbClr val="000000"/>
              </a:buClr>
              <a:buSzPct val="125000"/>
              <a:buChar char="•"/>
              <a:defRPr sz="2000" b="1">
                <a:solidFill>
                  <a:srgbClr val="000000"/>
                </a:solidFill>
                <a:effectLst/>
                <a:latin typeface="+mn-lt"/>
                <a:ea typeface="+mn-ea"/>
                <a:cs typeface="+mn-cs"/>
              </a:defRPr>
            </a:lvl1pPr>
            <a:lvl2pPr marL="633413" indent="-290513" algn="l" defTabSz="887413" rtl="0" eaLnBrk="0" fontAlgn="base" hangingPunct="0">
              <a:lnSpc>
                <a:spcPct val="95000"/>
              </a:lnSpc>
              <a:spcBef>
                <a:spcPts val="0"/>
              </a:spcBef>
              <a:spcAft>
                <a:spcPts val="300"/>
              </a:spcAft>
              <a:buClr>
                <a:srgbClr val="000000"/>
              </a:buClr>
              <a:buSzPct val="125000"/>
              <a:buChar char="–"/>
              <a:defRPr sz="1800" b="1">
                <a:solidFill>
                  <a:srgbClr val="000000"/>
                </a:solidFill>
                <a:effectLst/>
                <a:latin typeface="+mn-lt"/>
              </a:defRPr>
            </a:lvl2pPr>
            <a:lvl3pPr marL="914400" indent="-166688" algn="l" defTabSz="887413" rtl="0" eaLnBrk="0" fontAlgn="base" hangingPunct="0">
              <a:lnSpc>
                <a:spcPct val="95000"/>
              </a:lnSpc>
              <a:spcBef>
                <a:spcPts val="0"/>
              </a:spcBef>
              <a:spcAft>
                <a:spcPts val="300"/>
              </a:spcAft>
              <a:buClr>
                <a:srgbClr val="000000"/>
              </a:buClr>
              <a:buSzPct val="125000"/>
              <a:buChar char="•"/>
              <a:defRPr sz="1600" b="1">
                <a:solidFill>
                  <a:srgbClr val="000000"/>
                </a:solidFill>
                <a:effectLst/>
                <a:latin typeface="+mn-lt"/>
              </a:defRPr>
            </a:lvl3pPr>
            <a:lvl4pPr marL="1319213" indent="-176213" algn="l" defTabSz="887413" rtl="0" eaLnBrk="0" fontAlgn="base" hangingPunct="0">
              <a:lnSpc>
                <a:spcPct val="95000"/>
              </a:lnSpc>
              <a:spcBef>
                <a:spcPts val="0"/>
              </a:spcBef>
              <a:spcAft>
                <a:spcPts val="300"/>
              </a:spcAft>
              <a:buClr>
                <a:srgbClr val="000000"/>
              </a:buClr>
              <a:buSzPct val="125000"/>
              <a:buFont typeface="Arial" pitchFamily="34" charset="0"/>
              <a:buChar char="-"/>
              <a:defRPr sz="1400" b="1">
                <a:solidFill>
                  <a:srgbClr val="000000"/>
                </a:solidFill>
                <a:effectLst/>
                <a:latin typeface="+mn-lt"/>
              </a:defRPr>
            </a:lvl4pPr>
            <a:lvl5pPr marL="1776413" indent="-176213" algn="l" defTabSz="887413" rtl="0" eaLnBrk="0" fontAlgn="base" hangingPunct="0">
              <a:spcBef>
                <a:spcPts val="0"/>
              </a:spcBef>
              <a:spcAft>
                <a:spcPts val="300"/>
              </a:spcAft>
              <a:buClr>
                <a:srgbClr val="000000"/>
              </a:buClr>
              <a:buChar char="»"/>
              <a:defRPr sz="1400" baseline="0">
                <a:solidFill>
                  <a:schemeClr val="tx1"/>
                </a:solidFill>
                <a:latin typeface="+mn-lt"/>
              </a:defRPr>
            </a:lvl5pPr>
            <a:lvl6pPr marL="2451100" indent="-222250" algn="l" defTabSz="887413" rtl="0" eaLnBrk="0" fontAlgn="base" hangingPunct="0">
              <a:spcBef>
                <a:spcPct val="20000"/>
              </a:spcBef>
              <a:spcAft>
                <a:spcPct val="0"/>
              </a:spcAft>
              <a:buChar char="»"/>
              <a:defRPr sz="2000">
                <a:solidFill>
                  <a:schemeClr val="tx1"/>
                </a:solidFill>
                <a:latin typeface="Times" pitchFamily="18" charset="0"/>
              </a:defRPr>
            </a:lvl6pPr>
            <a:lvl7pPr marL="2908300" indent="-222250" algn="l" defTabSz="887413" rtl="0" eaLnBrk="0" fontAlgn="base" hangingPunct="0">
              <a:spcBef>
                <a:spcPct val="20000"/>
              </a:spcBef>
              <a:spcAft>
                <a:spcPct val="0"/>
              </a:spcAft>
              <a:buChar char="»"/>
              <a:defRPr sz="2000">
                <a:solidFill>
                  <a:schemeClr val="tx1"/>
                </a:solidFill>
                <a:latin typeface="Times" pitchFamily="18" charset="0"/>
              </a:defRPr>
            </a:lvl7pPr>
            <a:lvl8pPr marL="3365500" indent="-222250" algn="l" defTabSz="887413" rtl="0" eaLnBrk="0" fontAlgn="base" hangingPunct="0">
              <a:spcBef>
                <a:spcPct val="20000"/>
              </a:spcBef>
              <a:spcAft>
                <a:spcPct val="0"/>
              </a:spcAft>
              <a:buChar char="»"/>
              <a:defRPr sz="2000">
                <a:solidFill>
                  <a:schemeClr val="tx1"/>
                </a:solidFill>
                <a:latin typeface="Times" pitchFamily="18" charset="0"/>
              </a:defRPr>
            </a:lvl8pPr>
            <a:lvl9pPr marL="3822700" indent="-222250" algn="l" defTabSz="887413" rtl="0" eaLnBrk="0" fontAlgn="base" hangingPunct="0">
              <a:spcBef>
                <a:spcPct val="20000"/>
              </a:spcBef>
              <a:spcAft>
                <a:spcPct val="0"/>
              </a:spcAft>
              <a:buChar char="»"/>
              <a:defRPr sz="2000">
                <a:solidFill>
                  <a:schemeClr val="tx1"/>
                </a:solidFill>
                <a:latin typeface="Times" pitchFamily="18" charset="0"/>
              </a:defRPr>
            </a:lvl9pPr>
          </a:lstStyle>
          <a:p>
            <a:pPr marL="0" indent="0">
              <a:buNone/>
            </a:pPr>
            <a:r>
              <a:rPr lang="en-US" b="0" dirty="0" smtClean="0"/>
              <a:t>The PSF is the irradiance distribution in the focal plane when it’s looking at a point source.</a:t>
            </a:r>
          </a:p>
          <a:p>
            <a:pPr lvl="1"/>
            <a:r>
              <a:rPr lang="en-US" b="0" dirty="0" smtClean="0"/>
              <a:t>Strictly, it’s a mathematical construct only, since there’s no such thing as a genuinely point-like source. It wouldn’t emit any light. But an image of an </a:t>
            </a:r>
            <a:r>
              <a:rPr lang="en-US" b="0" i="1" dirty="0" smtClean="0"/>
              <a:t>unresolved</a:t>
            </a:r>
            <a:r>
              <a:rPr lang="en-US" b="0" dirty="0" smtClean="0"/>
              <a:t> source is a very good approximation to the PSF. Even if the unresolved source is, say, 10</a:t>
            </a:r>
            <a:r>
              <a:rPr lang="en-US" b="0" baseline="30000" dirty="0" smtClean="0"/>
              <a:t>7</a:t>
            </a:r>
            <a:r>
              <a:rPr lang="en-US" b="0" dirty="0" smtClean="0"/>
              <a:t> meters across (a large star – provided it’s far enough away).</a:t>
            </a:r>
            <a:endParaRPr lang="en-US" b="0" i="1" dirty="0"/>
          </a:p>
          <a:p>
            <a:pPr marL="0" indent="0">
              <a:buNone/>
            </a:pPr>
            <a:endParaRPr lang="en-US" b="0" dirty="0"/>
          </a:p>
          <a:p>
            <a:pPr marL="0" indent="0">
              <a:buNone/>
            </a:pPr>
            <a:r>
              <a:rPr lang="en-US" b="0" dirty="0" smtClean="0"/>
              <a:t>But </a:t>
            </a:r>
            <a:r>
              <a:rPr lang="en-US" b="0" dirty="0" smtClean="0"/>
              <a:t>irradiance </a:t>
            </a:r>
            <a:r>
              <a:rPr lang="en-US" b="0" dirty="0" smtClean="0"/>
              <a:t>is proportional to the square of the electric field’s amplitude. It’s what an optical imaging sensor actually detects. So, if </a:t>
            </a:r>
            <a:r>
              <a:rPr lang="en-US" b="0" i="1" dirty="0" smtClean="0"/>
              <a:t>U</a:t>
            </a:r>
            <a:r>
              <a:rPr lang="en-US" b="0" dirty="0" smtClean="0"/>
              <a:t>(</a:t>
            </a:r>
            <a:r>
              <a:rPr lang="en-US" b="0" i="1" dirty="0" smtClean="0"/>
              <a:t>x’</a:t>
            </a:r>
            <a:r>
              <a:rPr lang="en-US" b="0" dirty="0" smtClean="0"/>
              <a:t>,</a:t>
            </a:r>
            <a:r>
              <a:rPr lang="en-US" b="0" i="1" dirty="0" smtClean="0"/>
              <a:t>y’</a:t>
            </a:r>
            <a:r>
              <a:rPr lang="en-US" b="0" dirty="0" smtClean="0"/>
              <a:t>,0) is a plane wave entering our optical system, then the PSF </a:t>
            </a:r>
            <a:r>
              <a:rPr lang="en-US" b="0" i="1" dirty="0" smtClean="0"/>
              <a:t>P</a:t>
            </a:r>
            <a:r>
              <a:rPr lang="en-US" b="0" dirty="0" smtClean="0"/>
              <a:t>(</a:t>
            </a:r>
            <a:r>
              <a:rPr lang="en-US" b="0" dirty="0" err="1" smtClean="0"/>
              <a:t>x,y</a:t>
            </a:r>
            <a:r>
              <a:rPr lang="en-US" b="0" dirty="0" smtClean="0"/>
              <a:t>) is</a:t>
            </a:r>
          </a:p>
          <a:p>
            <a:pPr marL="0" indent="0">
              <a:buNone/>
            </a:pPr>
            <a:endParaRPr lang="en-US" b="0" i="1" dirty="0"/>
          </a:p>
          <a:p>
            <a:pPr marL="0" indent="0">
              <a:buNone/>
            </a:pPr>
            <a:endParaRPr lang="en-US" b="0" i="1" dirty="0" smtClean="0"/>
          </a:p>
          <a:p>
            <a:pPr marL="0" indent="0">
              <a:buNone/>
            </a:pPr>
            <a:r>
              <a:rPr lang="en-US" b="0" dirty="0" smtClean="0"/>
              <a:t>In words: the PSF is the </a:t>
            </a:r>
            <a:r>
              <a:rPr lang="en-US" b="0" i="1" dirty="0" smtClean="0"/>
              <a:t>power spectrum</a:t>
            </a:r>
            <a:r>
              <a:rPr lang="en-US" b="0" dirty="0" smtClean="0"/>
              <a:t> of the electric field in the aperture of the imaging system.</a:t>
            </a:r>
          </a:p>
          <a:p>
            <a:pPr marL="0" indent="0">
              <a:buNone/>
            </a:pPr>
            <a:endParaRPr lang="en-US" b="0" dirty="0"/>
          </a:p>
          <a:p>
            <a:pPr marL="0" indent="0">
              <a:buNone/>
            </a:pPr>
            <a:endParaRPr lang="en-US" b="0" dirty="0" smtClean="0"/>
          </a:p>
        </p:txBody>
      </p:sp>
      <p:pic>
        <p:nvPicPr>
          <p:cNvPr id="7" name="Picture 6"/>
          <p:cNvPicPr>
            <a:picLocks noChangeAspect="1"/>
          </p:cNvPicPr>
          <p:nvPr/>
        </p:nvPicPr>
        <p:blipFill>
          <a:blip r:embed="rId3"/>
          <a:stretch>
            <a:fillRect/>
          </a:stretch>
        </p:blipFill>
        <p:spPr>
          <a:xfrm>
            <a:off x="4470400" y="3352800"/>
            <a:ext cx="203200" cy="152400"/>
          </a:xfrm>
          <a:prstGeom prst="rect">
            <a:avLst/>
          </a:prstGeom>
        </p:spPr>
      </p:pic>
      <p:graphicFrame>
        <p:nvGraphicFramePr>
          <p:cNvPr id="8" name="Object 7"/>
          <p:cNvGraphicFramePr>
            <a:graphicFrameLocks noChangeAspect="1"/>
          </p:cNvGraphicFramePr>
          <p:nvPr>
            <p:extLst>
              <p:ext uri="{D42A27DB-BD31-4B8C-83A1-F6EECF244321}">
                <p14:modId xmlns:p14="http://schemas.microsoft.com/office/powerpoint/2010/main" val="2630894215"/>
              </p:ext>
            </p:extLst>
          </p:nvPr>
        </p:nvGraphicFramePr>
        <p:xfrm>
          <a:off x="1462088" y="4916034"/>
          <a:ext cx="5932487" cy="776287"/>
        </p:xfrm>
        <a:graphic>
          <a:graphicData uri="http://schemas.openxmlformats.org/presentationml/2006/ole">
            <mc:AlternateContent xmlns:mc="http://schemas.openxmlformats.org/markup-compatibility/2006">
              <mc:Choice xmlns:v="urn:schemas-microsoft-com:vml" Requires="v">
                <p:oleObj spid="_x0000_s6349" name="Equation" r:id="rId4" imgW="2235200" imgH="292100" progId="Equation.3">
                  <p:embed/>
                </p:oleObj>
              </mc:Choice>
              <mc:Fallback>
                <p:oleObj name="Equation" r:id="rId4" imgW="2235200" imgH="292100" progId="Equation.3">
                  <p:embed/>
                  <p:pic>
                    <p:nvPicPr>
                      <p:cNvPr id="0" name=""/>
                      <p:cNvPicPr/>
                      <p:nvPr/>
                    </p:nvPicPr>
                    <p:blipFill>
                      <a:blip r:embed="rId5"/>
                      <a:stretch>
                        <a:fillRect/>
                      </a:stretch>
                    </p:blipFill>
                    <p:spPr>
                      <a:xfrm>
                        <a:off x="1462088" y="4916034"/>
                        <a:ext cx="5932487" cy="776287"/>
                      </a:xfrm>
                      <a:prstGeom prst="rect">
                        <a:avLst/>
                      </a:prstGeom>
                    </p:spPr>
                  </p:pic>
                </p:oleObj>
              </mc:Fallback>
            </mc:AlternateContent>
          </a:graphicData>
        </a:graphic>
      </p:graphicFrame>
    </p:spTree>
    <p:extLst>
      <p:ext uri="{BB962C8B-B14F-4D97-AF65-F5344CB8AC3E}">
        <p14:creationId xmlns:p14="http://schemas.microsoft.com/office/powerpoint/2010/main" val="10116800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3"/>
          <p:cNvSpPr txBox="1">
            <a:spLocks/>
          </p:cNvSpPr>
          <p:nvPr/>
        </p:nvSpPr>
        <p:spPr>
          <a:xfrm>
            <a:off x="398462" y="1034142"/>
            <a:ext cx="8455252" cy="5548917"/>
          </a:xfrm>
          <a:prstGeom prst="rect">
            <a:avLst/>
          </a:prstGeom>
        </p:spPr>
        <p:txBody>
          <a:bodyPr/>
          <a:lstStyle>
            <a:lvl1pPr marL="228600" indent="-228600" algn="l" defTabSz="887413" rtl="0" eaLnBrk="0" fontAlgn="base" hangingPunct="0">
              <a:lnSpc>
                <a:spcPct val="95000"/>
              </a:lnSpc>
              <a:spcBef>
                <a:spcPts val="900"/>
              </a:spcBef>
              <a:spcAft>
                <a:spcPts val="300"/>
              </a:spcAft>
              <a:buClr>
                <a:srgbClr val="000000"/>
              </a:buClr>
              <a:buSzPct val="125000"/>
              <a:buChar char="•"/>
              <a:defRPr sz="2000" b="1">
                <a:solidFill>
                  <a:srgbClr val="000000"/>
                </a:solidFill>
                <a:effectLst/>
                <a:latin typeface="+mn-lt"/>
                <a:ea typeface="+mn-ea"/>
                <a:cs typeface="+mn-cs"/>
              </a:defRPr>
            </a:lvl1pPr>
            <a:lvl2pPr marL="633413" indent="-290513" algn="l" defTabSz="887413" rtl="0" eaLnBrk="0" fontAlgn="base" hangingPunct="0">
              <a:lnSpc>
                <a:spcPct val="95000"/>
              </a:lnSpc>
              <a:spcBef>
                <a:spcPts val="0"/>
              </a:spcBef>
              <a:spcAft>
                <a:spcPts val="300"/>
              </a:spcAft>
              <a:buClr>
                <a:srgbClr val="000000"/>
              </a:buClr>
              <a:buSzPct val="125000"/>
              <a:buChar char="–"/>
              <a:defRPr sz="1800" b="1">
                <a:solidFill>
                  <a:srgbClr val="000000"/>
                </a:solidFill>
                <a:effectLst/>
                <a:latin typeface="+mn-lt"/>
              </a:defRPr>
            </a:lvl2pPr>
            <a:lvl3pPr marL="914400" indent="-166688" algn="l" defTabSz="887413" rtl="0" eaLnBrk="0" fontAlgn="base" hangingPunct="0">
              <a:lnSpc>
                <a:spcPct val="95000"/>
              </a:lnSpc>
              <a:spcBef>
                <a:spcPts val="0"/>
              </a:spcBef>
              <a:spcAft>
                <a:spcPts val="300"/>
              </a:spcAft>
              <a:buClr>
                <a:srgbClr val="000000"/>
              </a:buClr>
              <a:buSzPct val="125000"/>
              <a:buChar char="•"/>
              <a:defRPr sz="1600" b="1">
                <a:solidFill>
                  <a:srgbClr val="000000"/>
                </a:solidFill>
                <a:effectLst/>
                <a:latin typeface="+mn-lt"/>
              </a:defRPr>
            </a:lvl3pPr>
            <a:lvl4pPr marL="1319213" indent="-176213" algn="l" defTabSz="887413" rtl="0" eaLnBrk="0" fontAlgn="base" hangingPunct="0">
              <a:lnSpc>
                <a:spcPct val="95000"/>
              </a:lnSpc>
              <a:spcBef>
                <a:spcPts val="0"/>
              </a:spcBef>
              <a:spcAft>
                <a:spcPts val="300"/>
              </a:spcAft>
              <a:buClr>
                <a:srgbClr val="000000"/>
              </a:buClr>
              <a:buSzPct val="125000"/>
              <a:buFont typeface="Arial" pitchFamily="34" charset="0"/>
              <a:buChar char="-"/>
              <a:defRPr sz="1400" b="1">
                <a:solidFill>
                  <a:srgbClr val="000000"/>
                </a:solidFill>
                <a:effectLst/>
                <a:latin typeface="+mn-lt"/>
              </a:defRPr>
            </a:lvl4pPr>
            <a:lvl5pPr marL="1776413" indent="-176213" algn="l" defTabSz="887413" rtl="0" eaLnBrk="0" fontAlgn="base" hangingPunct="0">
              <a:spcBef>
                <a:spcPts val="0"/>
              </a:spcBef>
              <a:spcAft>
                <a:spcPts val="300"/>
              </a:spcAft>
              <a:buClr>
                <a:srgbClr val="000000"/>
              </a:buClr>
              <a:buChar char="»"/>
              <a:defRPr sz="1400" baseline="0">
                <a:solidFill>
                  <a:schemeClr val="tx1"/>
                </a:solidFill>
                <a:latin typeface="+mn-lt"/>
              </a:defRPr>
            </a:lvl5pPr>
            <a:lvl6pPr marL="2451100" indent="-222250" algn="l" defTabSz="887413" rtl="0" eaLnBrk="0" fontAlgn="base" hangingPunct="0">
              <a:spcBef>
                <a:spcPct val="20000"/>
              </a:spcBef>
              <a:spcAft>
                <a:spcPct val="0"/>
              </a:spcAft>
              <a:buChar char="»"/>
              <a:defRPr sz="2000">
                <a:solidFill>
                  <a:schemeClr val="tx1"/>
                </a:solidFill>
                <a:latin typeface="Times" pitchFamily="18" charset="0"/>
              </a:defRPr>
            </a:lvl6pPr>
            <a:lvl7pPr marL="2908300" indent="-222250" algn="l" defTabSz="887413" rtl="0" eaLnBrk="0" fontAlgn="base" hangingPunct="0">
              <a:spcBef>
                <a:spcPct val="20000"/>
              </a:spcBef>
              <a:spcAft>
                <a:spcPct val="0"/>
              </a:spcAft>
              <a:buChar char="»"/>
              <a:defRPr sz="2000">
                <a:solidFill>
                  <a:schemeClr val="tx1"/>
                </a:solidFill>
                <a:latin typeface="Times" pitchFamily="18" charset="0"/>
              </a:defRPr>
            </a:lvl7pPr>
            <a:lvl8pPr marL="3365500" indent="-222250" algn="l" defTabSz="887413" rtl="0" eaLnBrk="0" fontAlgn="base" hangingPunct="0">
              <a:spcBef>
                <a:spcPct val="20000"/>
              </a:spcBef>
              <a:spcAft>
                <a:spcPct val="0"/>
              </a:spcAft>
              <a:buChar char="»"/>
              <a:defRPr sz="2000">
                <a:solidFill>
                  <a:schemeClr val="tx1"/>
                </a:solidFill>
                <a:latin typeface="Times" pitchFamily="18" charset="0"/>
              </a:defRPr>
            </a:lvl8pPr>
            <a:lvl9pPr marL="3822700" indent="-222250" algn="l" defTabSz="887413" rtl="0" eaLnBrk="0" fontAlgn="base" hangingPunct="0">
              <a:spcBef>
                <a:spcPct val="20000"/>
              </a:spcBef>
              <a:spcAft>
                <a:spcPct val="0"/>
              </a:spcAft>
              <a:buChar char="»"/>
              <a:defRPr sz="2000">
                <a:solidFill>
                  <a:schemeClr val="tx1"/>
                </a:solidFill>
                <a:latin typeface="Times" pitchFamily="18" charset="0"/>
              </a:defRPr>
            </a:lvl9pPr>
          </a:lstStyle>
          <a:p>
            <a:pPr marL="0" indent="0">
              <a:buNone/>
            </a:pPr>
            <a:r>
              <a:rPr lang="en-US" b="0" dirty="0" smtClean="0"/>
              <a:t>If I image a collection of point sources in the field of view, each one will make a little copy of the PSF of corresponding brightness.</a:t>
            </a:r>
          </a:p>
          <a:p>
            <a:pPr marL="0" indent="0">
              <a:buNone/>
            </a:pPr>
            <a:r>
              <a:rPr lang="en-US" b="0" dirty="0" smtClean="0"/>
              <a:t>Assuming the sources are not coherent (with each other), the irradiances will simply add to give my final image.</a:t>
            </a:r>
          </a:p>
        </p:txBody>
      </p:sp>
      <p:pic>
        <p:nvPicPr>
          <p:cNvPr id="4" name="Picture 3" descr="Star_PSF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471064"/>
            <a:ext cx="9144000" cy="2378268"/>
          </a:xfrm>
          <a:prstGeom prst="rect">
            <a:avLst/>
          </a:prstGeom>
        </p:spPr>
      </p:pic>
      <p:sp>
        <p:nvSpPr>
          <p:cNvPr id="2" name="Title 1"/>
          <p:cNvSpPr>
            <a:spLocks noGrp="1"/>
          </p:cNvSpPr>
          <p:nvPr>
            <p:ph type="title"/>
          </p:nvPr>
        </p:nvSpPr>
        <p:spPr/>
        <p:txBody>
          <a:bodyPr/>
          <a:lstStyle/>
          <a:p>
            <a:r>
              <a:rPr lang="en-US" dirty="0" smtClean="0"/>
              <a:t>Incoherent imaging</a:t>
            </a:r>
            <a:endParaRPr lang="en-US" dirty="0"/>
          </a:p>
        </p:txBody>
      </p:sp>
      <p:graphicFrame>
        <p:nvGraphicFramePr>
          <p:cNvPr id="8" name="Object 7"/>
          <p:cNvGraphicFramePr>
            <a:graphicFrameLocks noChangeAspect="1"/>
          </p:cNvGraphicFramePr>
          <p:nvPr>
            <p:extLst>
              <p:ext uri="{D42A27DB-BD31-4B8C-83A1-F6EECF244321}">
                <p14:modId xmlns:p14="http://schemas.microsoft.com/office/powerpoint/2010/main" val="455936635"/>
              </p:ext>
            </p:extLst>
          </p:nvPr>
        </p:nvGraphicFramePr>
        <p:xfrm>
          <a:off x="1747838" y="4956403"/>
          <a:ext cx="5359400" cy="877887"/>
        </p:xfrm>
        <a:graphic>
          <a:graphicData uri="http://schemas.openxmlformats.org/presentationml/2006/ole">
            <mc:AlternateContent xmlns:mc="http://schemas.openxmlformats.org/markup-compatibility/2006">
              <mc:Choice xmlns:v="urn:schemas-microsoft-com:vml" Requires="v">
                <p:oleObj spid="_x0000_s7361" name="Equation" r:id="rId4" imgW="2019300" imgH="330200" progId="Equation.3">
                  <p:embed/>
                </p:oleObj>
              </mc:Choice>
              <mc:Fallback>
                <p:oleObj name="Equation" r:id="rId4" imgW="2019300" imgH="330200" progId="Equation.3">
                  <p:embed/>
                  <p:pic>
                    <p:nvPicPr>
                      <p:cNvPr id="0" name=""/>
                      <p:cNvPicPr/>
                      <p:nvPr/>
                    </p:nvPicPr>
                    <p:blipFill>
                      <a:blip r:embed="rId5"/>
                      <a:stretch>
                        <a:fillRect/>
                      </a:stretch>
                    </p:blipFill>
                    <p:spPr>
                      <a:xfrm>
                        <a:off x="1747838" y="4956403"/>
                        <a:ext cx="5359400" cy="877887"/>
                      </a:xfrm>
                      <a:prstGeom prst="rect">
                        <a:avLst/>
                      </a:prstGeom>
                    </p:spPr>
                  </p:pic>
                </p:oleObj>
              </mc:Fallback>
            </mc:AlternateContent>
          </a:graphicData>
        </a:graphic>
      </p:graphicFrame>
      <p:sp>
        <p:nvSpPr>
          <p:cNvPr id="5" name="TextBox 4"/>
          <p:cNvSpPr txBox="1"/>
          <p:nvPr/>
        </p:nvSpPr>
        <p:spPr>
          <a:xfrm>
            <a:off x="1359585" y="4245427"/>
            <a:ext cx="1275509" cy="338554"/>
          </a:xfrm>
          <a:prstGeom prst="rect">
            <a:avLst/>
          </a:prstGeom>
          <a:noFill/>
        </p:spPr>
        <p:txBody>
          <a:bodyPr wrap="none" lIns="91440" rtlCol="0">
            <a:spAutoFit/>
          </a:bodyPr>
          <a:lstStyle/>
          <a:p>
            <a:r>
              <a:rPr lang="en-US" sz="1600" dirty="0" smtClean="0"/>
              <a:t>One ‘star’…</a:t>
            </a:r>
          </a:p>
        </p:txBody>
      </p:sp>
      <p:sp>
        <p:nvSpPr>
          <p:cNvPr id="9" name="TextBox 8"/>
          <p:cNvSpPr txBox="1"/>
          <p:nvPr/>
        </p:nvSpPr>
        <p:spPr>
          <a:xfrm>
            <a:off x="4117596" y="4252684"/>
            <a:ext cx="1507143" cy="338554"/>
          </a:xfrm>
          <a:prstGeom prst="rect">
            <a:avLst/>
          </a:prstGeom>
          <a:noFill/>
        </p:spPr>
        <p:txBody>
          <a:bodyPr wrap="none" lIns="91440" rtlCol="0">
            <a:spAutoFit/>
          </a:bodyPr>
          <a:lstStyle/>
          <a:p>
            <a:r>
              <a:rPr lang="en-US" sz="1600" dirty="0" smtClean="0"/>
              <a:t>…two ‘stars’…</a:t>
            </a:r>
          </a:p>
        </p:txBody>
      </p:sp>
      <p:sp>
        <p:nvSpPr>
          <p:cNvPr id="10" name="TextBox 9"/>
          <p:cNvSpPr txBox="1"/>
          <p:nvPr/>
        </p:nvSpPr>
        <p:spPr>
          <a:xfrm>
            <a:off x="6834950" y="4252684"/>
            <a:ext cx="1442723" cy="338554"/>
          </a:xfrm>
          <a:prstGeom prst="rect">
            <a:avLst/>
          </a:prstGeom>
          <a:noFill/>
        </p:spPr>
        <p:txBody>
          <a:bodyPr wrap="none" lIns="91440" rtlCol="0">
            <a:spAutoFit/>
          </a:bodyPr>
          <a:lstStyle/>
          <a:p>
            <a:r>
              <a:rPr lang="en-US" sz="1600" dirty="0" smtClean="0"/>
              <a:t>…three ‘stars’</a:t>
            </a:r>
          </a:p>
        </p:txBody>
      </p:sp>
      <p:sp>
        <p:nvSpPr>
          <p:cNvPr id="6" name="TextBox 5"/>
          <p:cNvSpPr txBox="1"/>
          <p:nvPr/>
        </p:nvSpPr>
        <p:spPr>
          <a:xfrm>
            <a:off x="2889854" y="5987142"/>
            <a:ext cx="2371574" cy="584776"/>
          </a:xfrm>
          <a:prstGeom prst="rect">
            <a:avLst/>
          </a:prstGeom>
          <a:noFill/>
        </p:spPr>
        <p:txBody>
          <a:bodyPr wrap="square" lIns="91440" rtlCol="0">
            <a:spAutoFit/>
          </a:bodyPr>
          <a:lstStyle/>
          <a:p>
            <a:r>
              <a:rPr lang="en-US" sz="1600" dirty="0" smtClean="0">
                <a:solidFill>
                  <a:srgbClr val="000000"/>
                </a:solidFill>
              </a:rPr>
              <a:t>Source brightness at field point (</a:t>
            </a:r>
            <a:r>
              <a:rPr lang="en-US" sz="1600" dirty="0" err="1" smtClean="0">
                <a:solidFill>
                  <a:srgbClr val="000000"/>
                </a:solidFill>
              </a:rPr>
              <a:t>x’,y</a:t>
            </a:r>
            <a:r>
              <a:rPr lang="en-US" sz="1600" dirty="0" smtClean="0">
                <a:solidFill>
                  <a:srgbClr val="000000"/>
                </a:solidFill>
              </a:rPr>
              <a:t>’)</a:t>
            </a:r>
          </a:p>
        </p:txBody>
      </p:sp>
      <p:sp>
        <p:nvSpPr>
          <p:cNvPr id="11" name="TextBox 10"/>
          <p:cNvSpPr txBox="1"/>
          <p:nvPr/>
        </p:nvSpPr>
        <p:spPr>
          <a:xfrm>
            <a:off x="5146827" y="6103256"/>
            <a:ext cx="2371574" cy="338554"/>
          </a:xfrm>
          <a:prstGeom prst="rect">
            <a:avLst/>
          </a:prstGeom>
          <a:noFill/>
        </p:spPr>
        <p:txBody>
          <a:bodyPr wrap="square" lIns="91440" rtlCol="0">
            <a:spAutoFit/>
          </a:bodyPr>
          <a:lstStyle/>
          <a:p>
            <a:r>
              <a:rPr lang="en-US" sz="1600" dirty="0" smtClean="0">
                <a:solidFill>
                  <a:srgbClr val="000000"/>
                </a:solidFill>
              </a:rPr>
              <a:t>PSF</a:t>
            </a:r>
          </a:p>
        </p:txBody>
      </p:sp>
      <p:sp>
        <p:nvSpPr>
          <p:cNvPr id="12" name="TextBox 11"/>
          <p:cNvSpPr txBox="1"/>
          <p:nvPr/>
        </p:nvSpPr>
        <p:spPr>
          <a:xfrm>
            <a:off x="484112" y="6030685"/>
            <a:ext cx="2128460" cy="584776"/>
          </a:xfrm>
          <a:prstGeom prst="rect">
            <a:avLst/>
          </a:prstGeom>
          <a:noFill/>
        </p:spPr>
        <p:txBody>
          <a:bodyPr wrap="square" lIns="91440" rtlCol="0">
            <a:spAutoFit/>
          </a:bodyPr>
          <a:lstStyle/>
          <a:p>
            <a:r>
              <a:rPr lang="en-US" sz="1600" dirty="0" smtClean="0">
                <a:solidFill>
                  <a:srgbClr val="000000"/>
                </a:solidFill>
              </a:rPr>
              <a:t>Image irradiance at field point (</a:t>
            </a:r>
            <a:r>
              <a:rPr lang="en-US" sz="1600" dirty="0" err="1" smtClean="0">
                <a:solidFill>
                  <a:srgbClr val="000000"/>
                </a:solidFill>
              </a:rPr>
              <a:t>x,y</a:t>
            </a:r>
            <a:r>
              <a:rPr lang="en-US" sz="1600" dirty="0" smtClean="0">
                <a:solidFill>
                  <a:srgbClr val="000000"/>
                </a:solidFill>
              </a:rPr>
              <a:t>)</a:t>
            </a:r>
          </a:p>
        </p:txBody>
      </p:sp>
      <p:cxnSp>
        <p:nvCxnSpPr>
          <p:cNvPr id="14" name="Straight Arrow Connector 13"/>
          <p:cNvCxnSpPr>
            <a:stCxn id="12" idx="0"/>
          </p:cNvCxnSpPr>
          <p:nvPr/>
        </p:nvCxnSpPr>
        <p:spPr bwMode="auto">
          <a:xfrm flipV="1">
            <a:off x="1548342" y="5569857"/>
            <a:ext cx="538087" cy="460828"/>
          </a:xfrm>
          <a:prstGeom prst="straightConnector1">
            <a:avLst/>
          </a:prstGeom>
          <a:solidFill>
            <a:schemeClr val="accent1"/>
          </a:solidFill>
          <a:ln w="25400" cap="flat" cmpd="sng" algn="ctr">
            <a:solidFill>
              <a:srgbClr val="000000"/>
            </a:solidFill>
            <a:prstDash val="solid"/>
            <a:round/>
            <a:headEnd type="none" w="med" len="med"/>
            <a:tailEnd type="arrow"/>
          </a:ln>
          <a:effectLst/>
        </p:spPr>
      </p:cxnSp>
      <p:cxnSp>
        <p:nvCxnSpPr>
          <p:cNvPr id="15" name="Straight Arrow Connector 14"/>
          <p:cNvCxnSpPr/>
          <p:nvPr/>
        </p:nvCxnSpPr>
        <p:spPr bwMode="auto">
          <a:xfrm flipH="1" flipV="1">
            <a:off x="4064000" y="5515429"/>
            <a:ext cx="140456" cy="522513"/>
          </a:xfrm>
          <a:prstGeom prst="straightConnector1">
            <a:avLst/>
          </a:prstGeom>
          <a:solidFill>
            <a:schemeClr val="accent1"/>
          </a:solidFill>
          <a:ln w="25400" cap="flat" cmpd="sng" algn="ctr">
            <a:solidFill>
              <a:srgbClr val="000000"/>
            </a:solidFill>
            <a:prstDash val="solid"/>
            <a:round/>
            <a:headEnd type="none" w="med" len="med"/>
            <a:tailEnd type="arrow"/>
          </a:ln>
          <a:effectLst/>
        </p:spPr>
      </p:cxnSp>
      <p:cxnSp>
        <p:nvCxnSpPr>
          <p:cNvPr id="17" name="Straight Arrow Connector 16"/>
          <p:cNvCxnSpPr/>
          <p:nvPr/>
        </p:nvCxnSpPr>
        <p:spPr bwMode="auto">
          <a:xfrm flipH="1" flipV="1">
            <a:off x="5080000" y="5551714"/>
            <a:ext cx="1229027" cy="558800"/>
          </a:xfrm>
          <a:prstGeom prst="straightConnector1">
            <a:avLst/>
          </a:prstGeom>
          <a:solidFill>
            <a:schemeClr val="accent1"/>
          </a:solidFill>
          <a:ln w="25400" cap="flat" cmpd="sng" algn="ctr">
            <a:solidFill>
              <a:srgbClr val="000000"/>
            </a:solidFill>
            <a:prstDash val="solid"/>
            <a:round/>
            <a:headEnd type="none" w="med" len="med"/>
            <a:tailEnd type="arrow"/>
          </a:ln>
          <a:effectLst/>
        </p:spPr>
      </p:cxnSp>
    </p:spTree>
    <p:extLst>
      <p:ext uri="{BB962C8B-B14F-4D97-AF65-F5344CB8AC3E}">
        <p14:creationId xmlns:p14="http://schemas.microsoft.com/office/powerpoint/2010/main" val="38166843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3"/>
          <p:cNvSpPr txBox="1">
            <a:spLocks/>
          </p:cNvSpPr>
          <p:nvPr/>
        </p:nvSpPr>
        <p:spPr>
          <a:xfrm>
            <a:off x="398462" y="1034142"/>
            <a:ext cx="8455252" cy="5548917"/>
          </a:xfrm>
          <a:prstGeom prst="rect">
            <a:avLst/>
          </a:prstGeom>
        </p:spPr>
        <p:txBody>
          <a:bodyPr/>
          <a:lstStyle>
            <a:lvl1pPr marL="228600" indent="-228600" algn="l" defTabSz="887413" rtl="0" eaLnBrk="0" fontAlgn="base" hangingPunct="0">
              <a:lnSpc>
                <a:spcPct val="95000"/>
              </a:lnSpc>
              <a:spcBef>
                <a:spcPts val="900"/>
              </a:spcBef>
              <a:spcAft>
                <a:spcPts val="300"/>
              </a:spcAft>
              <a:buClr>
                <a:srgbClr val="000000"/>
              </a:buClr>
              <a:buSzPct val="125000"/>
              <a:buChar char="•"/>
              <a:defRPr sz="2000" b="1">
                <a:solidFill>
                  <a:srgbClr val="000000"/>
                </a:solidFill>
                <a:effectLst/>
                <a:latin typeface="+mn-lt"/>
                <a:ea typeface="+mn-ea"/>
                <a:cs typeface="+mn-cs"/>
              </a:defRPr>
            </a:lvl1pPr>
            <a:lvl2pPr marL="633413" indent="-290513" algn="l" defTabSz="887413" rtl="0" eaLnBrk="0" fontAlgn="base" hangingPunct="0">
              <a:lnSpc>
                <a:spcPct val="95000"/>
              </a:lnSpc>
              <a:spcBef>
                <a:spcPts val="0"/>
              </a:spcBef>
              <a:spcAft>
                <a:spcPts val="300"/>
              </a:spcAft>
              <a:buClr>
                <a:srgbClr val="000000"/>
              </a:buClr>
              <a:buSzPct val="125000"/>
              <a:buChar char="–"/>
              <a:defRPr sz="1800" b="1">
                <a:solidFill>
                  <a:srgbClr val="000000"/>
                </a:solidFill>
                <a:effectLst/>
                <a:latin typeface="+mn-lt"/>
              </a:defRPr>
            </a:lvl2pPr>
            <a:lvl3pPr marL="914400" indent="-166688" algn="l" defTabSz="887413" rtl="0" eaLnBrk="0" fontAlgn="base" hangingPunct="0">
              <a:lnSpc>
                <a:spcPct val="95000"/>
              </a:lnSpc>
              <a:spcBef>
                <a:spcPts val="0"/>
              </a:spcBef>
              <a:spcAft>
                <a:spcPts val="300"/>
              </a:spcAft>
              <a:buClr>
                <a:srgbClr val="000000"/>
              </a:buClr>
              <a:buSzPct val="125000"/>
              <a:buChar char="•"/>
              <a:defRPr sz="1600" b="1">
                <a:solidFill>
                  <a:srgbClr val="000000"/>
                </a:solidFill>
                <a:effectLst/>
                <a:latin typeface="+mn-lt"/>
              </a:defRPr>
            </a:lvl3pPr>
            <a:lvl4pPr marL="1319213" indent="-176213" algn="l" defTabSz="887413" rtl="0" eaLnBrk="0" fontAlgn="base" hangingPunct="0">
              <a:lnSpc>
                <a:spcPct val="95000"/>
              </a:lnSpc>
              <a:spcBef>
                <a:spcPts val="0"/>
              </a:spcBef>
              <a:spcAft>
                <a:spcPts val="300"/>
              </a:spcAft>
              <a:buClr>
                <a:srgbClr val="000000"/>
              </a:buClr>
              <a:buSzPct val="125000"/>
              <a:buFont typeface="Arial" pitchFamily="34" charset="0"/>
              <a:buChar char="-"/>
              <a:defRPr sz="1400" b="1">
                <a:solidFill>
                  <a:srgbClr val="000000"/>
                </a:solidFill>
                <a:effectLst/>
                <a:latin typeface="+mn-lt"/>
              </a:defRPr>
            </a:lvl4pPr>
            <a:lvl5pPr marL="1776413" indent="-176213" algn="l" defTabSz="887413" rtl="0" eaLnBrk="0" fontAlgn="base" hangingPunct="0">
              <a:spcBef>
                <a:spcPts val="0"/>
              </a:spcBef>
              <a:spcAft>
                <a:spcPts val="300"/>
              </a:spcAft>
              <a:buClr>
                <a:srgbClr val="000000"/>
              </a:buClr>
              <a:buChar char="»"/>
              <a:defRPr sz="1400" baseline="0">
                <a:solidFill>
                  <a:schemeClr val="tx1"/>
                </a:solidFill>
                <a:latin typeface="+mn-lt"/>
              </a:defRPr>
            </a:lvl5pPr>
            <a:lvl6pPr marL="2451100" indent="-222250" algn="l" defTabSz="887413" rtl="0" eaLnBrk="0" fontAlgn="base" hangingPunct="0">
              <a:spcBef>
                <a:spcPct val="20000"/>
              </a:spcBef>
              <a:spcAft>
                <a:spcPct val="0"/>
              </a:spcAft>
              <a:buChar char="»"/>
              <a:defRPr sz="2000">
                <a:solidFill>
                  <a:schemeClr val="tx1"/>
                </a:solidFill>
                <a:latin typeface="Times" pitchFamily="18" charset="0"/>
              </a:defRPr>
            </a:lvl6pPr>
            <a:lvl7pPr marL="2908300" indent="-222250" algn="l" defTabSz="887413" rtl="0" eaLnBrk="0" fontAlgn="base" hangingPunct="0">
              <a:spcBef>
                <a:spcPct val="20000"/>
              </a:spcBef>
              <a:spcAft>
                <a:spcPct val="0"/>
              </a:spcAft>
              <a:buChar char="»"/>
              <a:defRPr sz="2000">
                <a:solidFill>
                  <a:schemeClr val="tx1"/>
                </a:solidFill>
                <a:latin typeface="Times" pitchFamily="18" charset="0"/>
              </a:defRPr>
            </a:lvl7pPr>
            <a:lvl8pPr marL="3365500" indent="-222250" algn="l" defTabSz="887413" rtl="0" eaLnBrk="0" fontAlgn="base" hangingPunct="0">
              <a:spcBef>
                <a:spcPct val="20000"/>
              </a:spcBef>
              <a:spcAft>
                <a:spcPct val="0"/>
              </a:spcAft>
              <a:buChar char="»"/>
              <a:defRPr sz="2000">
                <a:solidFill>
                  <a:schemeClr val="tx1"/>
                </a:solidFill>
                <a:latin typeface="Times" pitchFamily="18" charset="0"/>
              </a:defRPr>
            </a:lvl8pPr>
            <a:lvl9pPr marL="3822700" indent="-222250" algn="l" defTabSz="887413" rtl="0" eaLnBrk="0" fontAlgn="base" hangingPunct="0">
              <a:spcBef>
                <a:spcPct val="20000"/>
              </a:spcBef>
              <a:spcAft>
                <a:spcPct val="0"/>
              </a:spcAft>
              <a:buChar char="»"/>
              <a:defRPr sz="2000">
                <a:solidFill>
                  <a:schemeClr val="tx1"/>
                </a:solidFill>
                <a:latin typeface="Times" pitchFamily="18" charset="0"/>
              </a:defRPr>
            </a:lvl9pPr>
          </a:lstStyle>
          <a:p>
            <a:pPr marL="0" indent="0">
              <a:buNone/>
            </a:pPr>
            <a:r>
              <a:rPr lang="en-US" b="0" dirty="0" smtClean="0"/>
              <a:t>If, instead of a bunch of discrete point (like) sources, the scene is a continuous distribution of non-zero brightness, then the sum over the field becomes an integral:</a:t>
            </a:r>
          </a:p>
          <a:p>
            <a:pPr marL="0" indent="0">
              <a:buNone/>
            </a:pPr>
            <a:endParaRPr lang="en-US" b="0" dirty="0"/>
          </a:p>
          <a:p>
            <a:pPr marL="0" indent="0">
              <a:buNone/>
            </a:pPr>
            <a:endParaRPr lang="en-US" b="0" dirty="0" smtClean="0"/>
          </a:p>
          <a:p>
            <a:pPr marL="0" indent="0">
              <a:buNone/>
            </a:pPr>
            <a:endParaRPr lang="en-US" b="0" dirty="0"/>
          </a:p>
          <a:p>
            <a:pPr marL="0" indent="0">
              <a:buNone/>
            </a:pPr>
            <a:r>
              <a:rPr lang="en-US" b="0" dirty="0" smtClean="0"/>
              <a:t>And </a:t>
            </a:r>
            <a:r>
              <a:rPr lang="en-US" b="0" i="1" dirty="0" smtClean="0"/>
              <a:t>that</a:t>
            </a:r>
            <a:r>
              <a:rPr lang="en-US" b="0" dirty="0" smtClean="0"/>
              <a:t> is just the </a:t>
            </a:r>
            <a:r>
              <a:rPr lang="en-US" dirty="0" smtClean="0"/>
              <a:t>convolution</a:t>
            </a:r>
            <a:r>
              <a:rPr lang="en-US" b="0" dirty="0" smtClean="0"/>
              <a:t> of the scene radiance </a:t>
            </a:r>
            <a:r>
              <a:rPr lang="en-US" b="0" i="1" dirty="0" smtClean="0"/>
              <a:t>B</a:t>
            </a:r>
            <a:r>
              <a:rPr lang="en-US" b="0" dirty="0" smtClean="0"/>
              <a:t> with the PSF </a:t>
            </a:r>
            <a:r>
              <a:rPr lang="en-US" b="0" i="1" dirty="0" smtClean="0"/>
              <a:t>P</a:t>
            </a:r>
            <a:r>
              <a:rPr lang="en-US" b="0" dirty="0" smtClean="0"/>
              <a:t>.</a:t>
            </a:r>
          </a:p>
          <a:p>
            <a:pPr marL="0" indent="0">
              <a:buNone/>
            </a:pPr>
            <a:r>
              <a:rPr lang="en-US" b="0" dirty="0" smtClean="0"/>
              <a:t>We can write this very conveniently in the Fourier domain as</a:t>
            </a:r>
          </a:p>
          <a:p>
            <a:pPr marL="0" indent="0">
              <a:buNone/>
            </a:pPr>
            <a:endParaRPr lang="en-US" b="0" dirty="0"/>
          </a:p>
          <a:p>
            <a:pPr marL="0" indent="0">
              <a:buNone/>
            </a:pPr>
            <a:endParaRPr lang="en-US" b="0" dirty="0" smtClean="0"/>
          </a:p>
          <a:p>
            <a:pPr marL="0" indent="0">
              <a:buNone/>
            </a:pPr>
            <a:r>
              <a:rPr lang="en-US" b="0" dirty="0" smtClean="0"/>
              <a:t>where                        .      </a:t>
            </a:r>
            <a:r>
              <a:rPr lang="en-US" b="0" dirty="0"/>
              <a:t> </a:t>
            </a:r>
            <a:r>
              <a:rPr lang="en-US" b="0" dirty="0" smtClean="0"/>
              <a:t>is called the </a:t>
            </a:r>
            <a:r>
              <a:rPr lang="en-US" b="0" i="1" dirty="0" smtClean="0"/>
              <a:t>Optical Transfer Function </a:t>
            </a:r>
            <a:r>
              <a:rPr lang="en-US" b="0" dirty="0" smtClean="0"/>
              <a:t>(OTF)</a:t>
            </a:r>
            <a:endParaRPr lang="en-US" b="0" dirty="0"/>
          </a:p>
          <a:p>
            <a:pPr marL="0" indent="0">
              <a:buNone/>
            </a:pPr>
            <a:r>
              <a:rPr lang="en-US" b="0" dirty="0" smtClean="0"/>
              <a:t>Because of this convenient truth, and the nature of an imaging system’s effect on light passing through it, you’ll find that an AO simulation code spends much of its time doing Fourier transforms.</a:t>
            </a:r>
          </a:p>
          <a:p>
            <a:pPr marL="0" indent="0">
              <a:buNone/>
            </a:pPr>
            <a:endParaRPr lang="en-US" b="0" dirty="0" smtClean="0"/>
          </a:p>
        </p:txBody>
      </p:sp>
      <p:sp>
        <p:nvSpPr>
          <p:cNvPr id="2" name="Title 1"/>
          <p:cNvSpPr>
            <a:spLocks noGrp="1"/>
          </p:cNvSpPr>
          <p:nvPr>
            <p:ph type="title"/>
          </p:nvPr>
        </p:nvSpPr>
        <p:spPr/>
        <p:txBody>
          <a:bodyPr/>
          <a:lstStyle/>
          <a:p>
            <a:r>
              <a:rPr lang="en-US" smtClean="0"/>
              <a:t>Incoherent imaging</a:t>
            </a:r>
            <a:endParaRPr lang="en-US" dirty="0"/>
          </a:p>
        </p:txBody>
      </p:sp>
      <p:graphicFrame>
        <p:nvGraphicFramePr>
          <p:cNvPr id="8" name="Object 7"/>
          <p:cNvGraphicFramePr>
            <a:graphicFrameLocks noChangeAspect="1"/>
          </p:cNvGraphicFramePr>
          <p:nvPr>
            <p:extLst>
              <p:ext uri="{D42A27DB-BD31-4B8C-83A1-F6EECF244321}">
                <p14:modId xmlns:p14="http://schemas.microsoft.com/office/powerpoint/2010/main" val="4056645029"/>
              </p:ext>
            </p:extLst>
          </p:nvPr>
        </p:nvGraphicFramePr>
        <p:xfrm>
          <a:off x="1306513" y="2289175"/>
          <a:ext cx="6169025" cy="877888"/>
        </p:xfrm>
        <a:graphic>
          <a:graphicData uri="http://schemas.openxmlformats.org/presentationml/2006/ole">
            <mc:AlternateContent xmlns:mc="http://schemas.openxmlformats.org/markup-compatibility/2006">
              <mc:Choice xmlns:v="urn:schemas-microsoft-com:vml" Requires="v">
                <p:oleObj spid="_x0000_s8808" name="Equation" r:id="rId3" imgW="2324100" imgH="330200" progId="Equation.3">
                  <p:embed/>
                </p:oleObj>
              </mc:Choice>
              <mc:Fallback>
                <p:oleObj name="Equation" r:id="rId3" imgW="2324100" imgH="330200" progId="Equation.3">
                  <p:embed/>
                  <p:pic>
                    <p:nvPicPr>
                      <p:cNvPr id="0" name=""/>
                      <p:cNvPicPr/>
                      <p:nvPr/>
                    </p:nvPicPr>
                    <p:blipFill>
                      <a:blip r:embed="rId4"/>
                      <a:stretch>
                        <a:fillRect/>
                      </a:stretch>
                    </p:blipFill>
                    <p:spPr>
                      <a:xfrm>
                        <a:off x="1306513" y="2289175"/>
                        <a:ext cx="6169025" cy="877888"/>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670971434"/>
              </p:ext>
            </p:extLst>
          </p:nvPr>
        </p:nvGraphicFramePr>
        <p:xfrm>
          <a:off x="3810000" y="4403043"/>
          <a:ext cx="1177925" cy="473075"/>
        </p:xfrm>
        <a:graphic>
          <a:graphicData uri="http://schemas.openxmlformats.org/presentationml/2006/ole">
            <mc:AlternateContent xmlns:mc="http://schemas.openxmlformats.org/markup-compatibility/2006">
              <mc:Choice xmlns:v="urn:schemas-microsoft-com:vml" Requires="v">
                <p:oleObj spid="_x0000_s8809" name="Equation" r:id="rId5" imgW="444500" imgH="177800" progId="Equation.3">
                  <p:embed/>
                </p:oleObj>
              </mc:Choice>
              <mc:Fallback>
                <p:oleObj name="Equation" r:id="rId5" imgW="444500" imgH="177800" progId="Equation.3">
                  <p:embed/>
                  <p:pic>
                    <p:nvPicPr>
                      <p:cNvPr id="0" name=""/>
                      <p:cNvPicPr/>
                      <p:nvPr/>
                    </p:nvPicPr>
                    <p:blipFill>
                      <a:blip r:embed="rId6"/>
                      <a:stretch>
                        <a:fillRect/>
                      </a:stretch>
                    </p:blipFill>
                    <p:spPr>
                      <a:xfrm>
                        <a:off x="3810000" y="4403043"/>
                        <a:ext cx="1177925" cy="473075"/>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933122140"/>
              </p:ext>
            </p:extLst>
          </p:nvPr>
        </p:nvGraphicFramePr>
        <p:xfrm>
          <a:off x="1189266" y="5031242"/>
          <a:ext cx="1717675" cy="574675"/>
        </p:xfrm>
        <a:graphic>
          <a:graphicData uri="http://schemas.openxmlformats.org/presentationml/2006/ole">
            <mc:AlternateContent xmlns:mc="http://schemas.openxmlformats.org/markup-compatibility/2006">
              <mc:Choice xmlns:v="urn:schemas-microsoft-com:vml" Requires="v">
                <p:oleObj spid="_x0000_s8810" name="Equation" r:id="rId7" imgW="647700" imgH="215900" progId="Equation.3">
                  <p:embed/>
                </p:oleObj>
              </mc:Choice>
              <mc:Fallback>
                <p:oleObj name="Equation" r:id="rId7" imgW="647700" imgH="215900" progId="Equation.3">
                  <p:embed/>
                  <p:pic>
                    <p:nvPicPr>
                      <p:cNvPr id="0" name=""/>
                      <p:cNvPicPr/>
                      <p:nvPr/>
                    </p:nvPicPr>
                    <p:blipFill>
                      <a:blip r:embed="rId8"/>
                      <a:stretch>
                        <a:fillRect/>
                      </a:stretch>
                    </p:blipFill>
                    <p:spPr>
                      <a:xfrm>
                        <a:off x="1189266" y="5031242"/>
                        <a:ext cx="1717675" cy="574675"/>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42510235"/>
              </p:ext>
            </p:extLst>
          </p:nvPr>
        </p:nvGraphicFramePr>
        <p:xfrm>
          <a:off x="3012546" y="5046664"/>
          <a:ext cx="403225" cy="473075"/>
        </p:xfrm>
        <a:graphic>
          <a:graphicData uri="http://schemas.openxmlformats.org/presentationml/2006/ole">
            <mc:AlternateContent xmlns:mc="http://schemas.openxmlformats.org/markup-compatibility/2006">
              <mc:Choice xmlns:v="urn:schemas-microsoft-com:vml" Requires="v">
                <p:oleObj spid="_x0000_s8811" name="Equation" r:id="rId9" imgW="152400" imgH="177800" progId="Equation.3">
                  <p:embed/>
                </p:oleObj>
              </mc:Choice>
              <mc:Fallback>
                <p:oleObj name="Equation" r:id="rId9" imgW="152400" imgH="177800" progId="Equation.3">
                  <p:embed/>
                  <p:pic>
                    <p:nvPicPr>
                      <p:cNvPr id="0" name=""/>
                      <p:cNvPicPr/>
                      <p:nvPr/>
                    </p:nvPicPr>
                    <p:blipFill>
                      <a:blip r:embed="rId10"/>
                      <a:stretch>
                        <a:fillRect/>
                      </a:stretch>
                    </p:blipFill>
                    <p:spPr>
                      <a:xfrm>
                        <a:off x="3012546" y="5046664"/>
                        <a:ext cx="403225" cy="473075"/>
                      </a:xfrm>
                      <a:prstGeom prst="rect">
                        <a:avLst/>
                      </a:prstGeom>
                    </p:spPr>
                  </p:pic>
                </p:oleObj>
              </mc:Fallback>
            </mc:AlternateContent>
          </a:graphicData>
        </a:graphic>
      </p:graphicFrame>
    </p:spTree>
    <p:extLst>
      <p:ext uri="{BB962C8B-B14F-4D97-AF65-F5344CB8AC3E}">
        <p14:creationId xmlns:p14="http://schemas.microsoft.com/office/powerpoint/2010/main" val="5881849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3"/>
          <p:cNvSpPr txBox="1">
            <a:spLocks/>
          </p:cNvSpPr>
          <p:nvPr/>
        </p:nvSpPr>
        <p:spPr>
          <a:xfrm>
            <a:off x="398462" y="3646714"/>
            <a:ext cx="8455252" cy="3048000"/>
          </a:xfrm>
          <a:prstGeom prst="rect">
            <a:avLst/>
          </a:prstGeom>
        </p:spPr>
        <p:txBody>
          <a:bodyPr/>
          <a:lstStyle>
            <a:lvl1pPr marL="228600" indent="-228600" algn="l" defTabSz="887413" rtl="0" eaLnBrk="0" fontAlgn="base" hangingPunct="0">
              <a:lnSpc>
                <a:spcPct val="95000"/>
              </a:lnSpc>
              <a:spcBef>
                <a:spcPts val="900"/>
              </a:spcBef>
              <a:spcAft>
                <a:spcPts val="300"/>
              </a:spcAft>
              <a:buClr>
                <a:srgbClr val="000000"/>
              </a:buClr>
              <a:buSzPct val="125000"/>
              <a:buChar char="•"/>
              <a:defRPr sz="2000" b="1">
                <a:solidFill>
                  <a:srgbClr val="000000"/>
                </a:solidFill>
                <a:effectLst/>
                <a:latin typeface="+mn-lt"/>
                <a:ea typeface="+mn-ea"/>
                <a:cs typeface="+mn-cs"/>
              </a:defRPr>
            </a:lvl1pPr>
            <a:lvl2pPr marL="633413" indent="-290513" algn="l" defTabSz="887413" rtl="0" eaLnBrk="0" fontAlgn="base" hangingPunct="0">
              <a:lnSpc>
                <a:spcPct val="95000"/>
              </a:lnSpc>
              <a:spcBef>
                <a:spcPts val="0"/>
              </a:spcBef>
              <a:spcAft>
                <a:spcPts val="300"/>
              </a:spcAft>
              <a:buClr>
                <a:srgbClr val="000000"/>
              </a:buClr>
              <a:buSzPct val="125000"/>
              <a:buChar char="–"/>
              <a:defRPr sz="1800" b="1">
                <a:solidFill>
                  <a:srgbClr val="000000"/>
                </a:solidFill>
                <a:effectLst/>
                <a:latin typeface="+mn-lt"/>
              </a:defRPr>
            </a:lvl2pPr>
            <a:lvl3pPr marL="914400" indent="-166688" algn="l" defTabSz="887413" rtl="0" eaLnBrk="0" fontAlgn="base" hangingPunct="0">
              <a:lnSpc>
                <a:spcPct val="95000"/>
              </a:lnSpc>
              <a:spcBef>
                <a:spcPts val="0"/>
              </a:spcBef>
              <a:spcAft>
                <a:spcPts val="300"/>
              </a:spcAft>
              <a:buClr>
                <a:srgbClr val="000000"/>
              </a:buClr>
              <a:buSzPct val="125000"/>
              <a:buChar char="•"/>
              <a:defRPr sz="1600" b="1">
                <a:solidFill>
                  <a:srgbClr val="000000"/>
                </a:solidFill>
                <a:effectLst/>
                <a:latin typeface="+mn-lt"/>
              </a:defRPr>
            </a:lvl3pPr>
            <a:lvl4pPr marL="1319213" indent="-176213" algn="l" defTabSz="887413" rtl="0" eaLnBrk="0" fontAlgn="base" hangingPunct="0">
              <a:lnSpc>
                <a:spcPct val="95000"/>
              </a:lnSpc>
              <a:spcBef>
                <a:spcPts val="0"/>
              </a:spcBef>
              <a:spcAft>
                <a:spcPts val="300"/>
              </a:spcAft>
              <a:buClr>
                <a:srgbClr val="000000"/>
              </a:buClr>
              <a:buSzPct val="125000"/>
              <a:buFont typeface="Arial" pitchFamily="34" charset="0"/>
              <a:buChar char="-"/>
              <a:defRPr sz="1400" b="1">
                <a:solidFill>
                  <a:srgbClr val="000000"/>
                </a:solidFill>
                <a:effectLst/>
                <a:latin typeface="+mn-lt"/>
              </a:defRPr>
            </a:lvl4pPr>
            <a:lvl5pPr marL="1776413" indent="-176213" algn="l" defTabSz="887413" rtl="0" eaLnBrk="0" fontAlgn="base" hangingPunct="0">
              <a:spcBef>
                <a:spcPts val="0"/>
              </a:spcBef>
              <a:spcAft>
                <a:spcPts val="300"/>
              </a:spcAft>
              <a:buClr>
                <a:srgbClr val="000000"/>
              </a:buClr>
              <a:buChar char="»"/>
              <a:defRPr sz="1400" baseline="0">
                <a:solidFill>
                  <a:schemeClr val="tx1"/>
                </a:solidFill>
                <a:latin typeface="+mn-lt"/>
              </a:defRPr>
            </a:lvl5pPr>
            <a:lvl6pPr marL="2451100" indent="-222250" algn="l" defTabSz="887413" rtl="0" eaLnBrk="0" fontAlgn="base" hangingPunct="0">
              <a:spcBef>
                <a:spcPct val="20000"/>
              </a:spcBef>
              <a:spcAft>
                <a:spcPct val="0"/>
              </a:spcAft>
              <a:buChar char="»"/>
              <a:defRPr sz="2000">
                <a:solidFill>
                  <a:schemeClr val="tx1"/>
                </a:solidFill>
                <a:latin typeface="Times" pitchFamily="18" charset="0"/>
              </a:defRPr>
            </a:lvl6pPr>
            <a:lvl7pPr marL="2908300" indent="-222250" algn="l" defTabSz="887413" rtl="0" eaLnBrk="0" fontAlgn="base" hangingPunct="0">
              <a:spcBef>
                <a:spcPct val="20000"/>
              </a:spcBef>
              <a:spcAft>
                <a:spcPct val="0"/>
              </a:spcAft>
              <a:buChar char="»"/>
              <a:defRPr sz="2000">
                <a:solidFill>
                  <a:schemeClr val="tx1"/>
                </a:solidFill>
                <a:latin typeface="Times" pitchFamily="18" charset="0"/>
              </a:defRPr>
            </a:lvl7pPr>
            <a:lvl8pPr marL="3365500" indent="-222250" algn="l" defTabSz="887413" rtl="0" eaLnBrk="0" fontAlgn="base" hangingPunct="0">
              <a:spcBef>
                <a:spcPct val="20000"/>
              </a:spcBef>
              <a:spcAft>
                <a:spcPct val="0"/>
              </a:spcAft>
              <a:buChar char="»"/>
              <a:defRPr sz="2000">
                <a:solidFill>
                  <a:schemeClr val="tx1"/>
                </a:solidFill>
                <a:latin typeface="Times" pitchFamily="18" charset="0"/>
              </a:defRPr>
            </a:lvl8pPr>
            <a:lvl9pPr marL="3822700" indent="-222250" algn="l" defTabSz="887413" rtl="0" eaLnBrk="0" fontAlgn="base" hangingPunct="0">
              <a:spcBef>
                <a:spcPct val="20000"/>
              </a:spcBef>
              <a:spcAft>
                <a:spcPct val="0"/>
              </a:spcAft>
              <a:buChar char="»"/>
              <a:defRPr sz="2000">
                <a:solidFill>
                  <a:schemeClr val="tx1"/>
                </a:solidFill>
                <a:latin typeface="Times" pitchFamily="18" charset="0"/>
              </a:defRPr>
            </a:lvl9pPr>
          </a:lstStyle>
          <a:p>
            <a:pPr marL="0" indent="0">
              <a:buNone/>
            </a:pPr>
            <a:r>
              <a:rPr lang="en-US" b="0" dirty="0" smtClean="0"/>
              <a:t>Most of the imaging systems you’ll run across have circular apertures (why is this?)</a:t>
            </a:r>
          </a:p>
          <a:p>
            <a:pPr marL="0" indent="0">
              <a:buNone/>
            </a:pPr>
            <a:r>
              <a:rPr lang="en-US" b="0" dirty="0" smtClean="0"/>
              <a:t>PSF for a circular aperture is just the power spectrum of a disk. It has the form:</a:t>
            </a:r>
            <a:endParaRPr lang="en-US" b="0" dirty="0"/>
          </a:p>
          <a:p>
            <a:pPr marL="0" indent="0">
              <a:buNone/>
            </a:pPr>
            <a:endParaRPr lang="en-US" b="0" dirty="0" smtClean="0"/>
          </a:p>
          <a:p>
            <a:pPr marL="0" indent="0">
              <a:buNone/>
            </a:pPr>
            <a:endParaRPr lang="en-US" b="0" dirty="0" smtClean="0"/>
          </a:p>
          <a:p>
            <a:pPr marL="0" indent="0">
              <a:buNone/>
            </a:pPr>
            <a:r>
              <a:rPr lang="en-US" b="0" dirty="0" smtClean="0"/>
              <a:t>where </a:t>
            </a:r>
            <a:r>
              <a:rPr lang="en-US" b="0" i="1" dirty="0" smtClean="0"/>
              <a:t>J</a:t>
            </a:r>
            <a:r>
              <a:rPr lang="en-US" b="0" baseline="-25000" dirty="0" smtClean="0"/>
              <a:t>1</a:t>
            </a:r>
            <a:r>
              <a:rPr lang="en-US" b="0" dirty="0" smtClean="0"/>
              <a:t> is the first-order Bessel function of the first kind. This works when the units of all lengths are in meters.</a:t>
            </a:r>
          </a:p>
        </p:txBody>
      </p:sp>
      <p:sp>
        <p:nvSpPr>
          <p:cNvPr id="2" name="Title 1"/>
          <p:cNvSpPr>
            <a:spLocks noGrp="1"/>
          </p:cNvSpPr>
          <p:nvPr>
            <p:ph type="title"/>
          </p:nvPr>
        </p:nvSpPr>
        <p:spPr/>
        <p:txBody>
          <a:bodyPr/>
          <a:lstStyle/>
          <a:p>
            <a:r>
              <a:rPr lang="en-US" dirty="0" smtClean="0"/>
              <a:t>‘Perfect’ PSF for a circular aperture</a:t>
            </a:r>
            <a:endParaRPr lang="en-US" dirty="0"/>
          </a:p>
        </p:txBody>
      </p:sp>
      <p:graphicFrame>
        <p:nvGraphicFramePr>
          <p:cNvPr id="12" name="Object 11"/>
          <p:cNvGraphicFramePr>
            <a:graphicFrameLocks noChangeAspect="1"/>
          </p:cNvGraphicFramePr>
          <p:nvPr>
            <p:extLst>
              <p:ext uri="{D42A27DB-BD31-4B8C-83A1-F6EECF244321}">
                <p14:modId xmlns:p14="http://schemas.microsoft.com/office/powerpoint/2010/main" val="4242826902"/>
              </p:ext>
            </p:extLst>
          </p:nvPr>
        </p:nvGraphicFramePr>
        <p:xfrm>
          <a:off x="1147528" y="4873625"/>
          <a:ext cx="3906838" cy="1184275"/>
        </p:xfrm>
        <a:graphic>
          <a:graphicData uri="http://schemas.openxmlformats.org/presentationml/2006/ole">
            <mc:AlternateContent xmlns:mc="http://schemas.openxmlformats.org/markup-compatibility/2006">
              <mc:Choice xmlns:v="urn:schemas-microsoft-com:vml" Requires="v">
                <p:oleObj spid="_x0000_s9400" name="Equation" r:id="rId3" imgW="1473200" imgH="444500" progId="Equation.3">
                  <p:embed/>
                </p:oleObj>
              </mc:Choice>
              <mc:Fallback>
                <p:oleObj name="Equation" r:id="rId3" imgW="1473200" imgH="444500" progId="Equation.3">
                  <p:embed/>
                  <p:pic>
                    <p:nvPicPr>
                      <p:cNvPr id="0" name=""/>
                      <p:cNvPicPr/>
                      <p:nvPr/>
                    </p:nvPicPr>
                    <p:blipFill>
                      <a:blip r:embed="rId4"/>
                      <a:stretch>
                        <a:fillRect/>
                      </a:stretch>
                    </p:blipFill>
                    <p:spPr>
                      <a:xfrm>
                        <a:off x="1147528" y="4873625"/>
                        <a:ext cx="3906838" cy="1184275"/>
                      </a:xfrm>
                      <a:prstGeom prst="rect">
                        <a:avLst/>
                      </a:prstGeom>
                    </p:spPr>
                  </p:pic>
                </p:oleObj>
              </mc:Fallback>
            </mc:AlternateContent>
          </a:graphicData>
        </a:graphic>
      </p:graphicFrame>
      <p:pic>
        <p:nvPicPr>
          <p:cNvPr id="4" name="Picture 3" descr="Airy.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6761" y="957942"/>
            <a:ext cx="3436664" cy="2743200"/>
          </a:xfrm>
          <a:prstGeom prst="rect">
            <a:avLst/>
          </a:prstGeom>
        </p:spPr>
      </p:pic>
      <p:pic>
        <p:nvPicPr>
          <p:cNvPr id="5" name="Picture 4" descr="Airy_profile.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45959" y="859967"/>
            <a:ext cx="3506474" cy="2752344"/>
          </a:xfrm>
          <a:prstGeom prst="rect">
            <a:avLst/>
          </a:prstGeom>
        </p:spPr>
      </p:pic>
      <p:sp>
        <p:nvSpPr>
          <p:cNvPr id="6" name="TextBox 5"/>
          <p:cNvSpPr txBox="1"/>
          <p:nvPr/>
        </p:nvSpPr>
        <p:spPr>
          <a:xfrm>
            <a:off x="5836414" y="4898570"/>
            <a:ext cx="3029956" cy="1077218"/>
          </a:xfrm>
          <a:prstGeom prst="rect">
            <a:avLst/>
          </a:prstGeom>
          <a:noFill/>
        </p:spPr>
        <p:txBody>
          <a:bodyPr wrap="none" lIns="91440" rtlCol="0">
            <a:spAutoFit/>
          </a:bodyPr>
          <a:lstStyle/>
          <a:p>
            <a:pPr algn="l">
              <a:spcBef>
                <a:spcPts val="0"/>
              </a:spcBef>
            </a:pPr>
            <a:r>
              <a:rPr lang="en-US" sz="1600" dirty="0" smtClean="0">
                <a:solidFill>
                  <a:srgbClr val="000000"/>
                </a:solidFill>
                <a:latin typeface="Symbol" charset="2"/>
                <a:cs typeface="Symbol" charset="2"/>
              </a:rPr>
              <a:t>l</a:t>
            </a:r>
            <a:r>
              <a:rPr lang="en-US" sz="1600" dirty="0" smtClean="0">
                <a:solidFill>
                  <a:srgbClr val="000000"/>
                </a:solidFill>
              </a:rPr>
              <a:t> = wavelength</a:t>
            </a:r>
          </a:p>
          <a:p>
            <a:pPr algn="l">
              <a:spcBef>
                <a:spcPts val="0"/>
              </a:spcBef>
            </a:pPr>
            <a:r>
              <a:rPr lang="en-US" sz="1600" dirty="0" smtClean="0">
                <a:solidFill>
                  <a:srgbClr val="000000"/>
                </a:solidFill>
              </a:rPr>
              <a:t>D = aperture diameter</a:t>
            </a:r>
          </a:p>
          <a:p>
            <a:pPr algn="l">
              <a:spcBef>
                <a:spcPts val="0"/>
              </a:spcBef>
            </a:pPr>
            <a:r>
              <a:rPr lang="en-US" sz="1600" i="1" dirty="0" smtClean="0">
                <a:solidFill>
                  <a:srgbClr val="000000"/>
                </a:solidFill>
              </a:rPr>
              <a:t>f</a:t>
            </a:r>
            <a:r>
              <a:rPr lang="en-US" sz="1600" dirty="0" smtClean="0">
                <a:solidFill>
                  <a:srgbClr val="000000"/>
                </a:solidFill>
              </a:rPr>
              <a:t> = system focal length</a:t>
            </a:r>
          </a:p>
          <a:p>
            <a:pPr algn="l">
              <a:spcBef>
                <a:spcPts val="0"/>
              </a:spcBef>
            </a:pPr>
            <a:r>
              <a:rPr lang="en-US" sz="1600" i="1" dirty="0" smtClean="0">
                <a:solidFill>
                  <a:srgbClr val="000000"/>
                </a:solidFill>
              </a:rPr>
              <a:t>r</a:t>
            </a:r>
            <a:r>
              <a:rPr lang="en-US" sz="1600" dirty="0" smtClean="0">
                <a:solidFill>
                  <a:srgbClr val="000000"/>
                </a:solidFill>
              </a:rPr>
              <a:t> = radial position in focal plane</a:t>
            </a:r>
          </a:p>
        </p:txBody>
      </p:sp>
      <p:cxnSp>
        <p:nvCxnSpPr>
          <p:cNvPr id="9" name="Straight Arrow Connector 8"/>
          <p:cNvCxnSpPr/>
          <p:nvPr/>
        </p:nvCxnSpPr>
        <p:spPr bwMode="auto">
          <a:xfrm>
            <a:off x="6214533" y="2175933"/>
            <a:ext cx="296334" cy="0"/>
          </a:xfrm>
          <a:prstGeom prst="straightConnector1">
            <a:avLst/>
          </a:prstGeom>
          <a:solidFill>
            <a:schemeClr val="accent1"/>
          </a:solidFill>
          <a:ln w="25400" cap="flat" cmpd="sng" algn="ctr">
            <a:solidFill>
              <a:srgbClr val="000000"/>
            </a:solidFill>
            <a:prstDash val="solid"/>
            <a:round/>
            <a:headEnd type="none" w="med" len="med"/>
            <a:tailEnd type="arrow"/>
          </a:ln>
          <a:effectLst/>
        </p:spPr>
      </p:cxnSp>
      <p:cxnSp>
        <p:nvCxnSpPr>
          <p:cNvPr id="13" name="Straight Arrow Connector 12"/>
          <p:cNvCxnSpPr/>
          <p:nvPr/>
        </p:nvCxnSpPr>
        <p:spPr bwMode="auto">
          <a:xfrm flipH="1">
            <a:off x="6824134" y="2175933"/>
            <a:ext cx="301752" cy="0"/>
          </a:xfrm>
          <a:prstGeom prst="straightConnector1">
            <a:avLst/>
          </a:prstGeom>
          <a:solidFill>
            <a:schemeClr val="accent1"/>
          </a:solidFill>
          <a:ln w="25400" cap="flat" cmpd="sng" algn="ctr">
            <a:solidFill>
              <a:srgbClr val="000000"/>
            </a:solidFill>
            <a:prstDash val="solid"/>
            <a:round/>
            <a:headEnd type="none" w="med" len="med"/>
            <a:tailEnd type="arrow"/>
          </a:ln>
          <a:effectLst/>
        </p:spPr>
      </p:cxnSp>
      <p:sp>
        <p:nvSpPr>
          <p:cNvPr id="14" name="TextBox 13"/>
          <p:cNvSpPr txBox="1"/>
          <p:nvPr/>
        </p:nvSpPr>
        <p:spPr>
          <a:xfrm>
            <a:off x="6854036" y="1706206"/>
            <a:ext cx="1944863" cy="338554"/>
          </a:xfrm>
          <a:prstGeom prst="rect">
            <a:avLst/>
          </a:prstGeom>
          <a:noFill/>
        </p:spPr>
        <p:txBody>
          <a:bodyPr wrap="none" lIns="91440" rtlCol="0">
            <a:spAutoFit/>
          </a:bodyPr>
          <a:lstStyle/>
          <a:p>
            <a:r>
              <a:rPr lang="en-US" sz="1600" dirty="0" smtClean="0">
                <a:solidFill>
                  <a:srgbClr val="000000"/>
                </a:solidFill>
              </a:rPr>
              <a:t>FWHM = 1.029 </a:t>
            </a:r>
            <a:r>
              <a:rPr lang="en-US" sz="1600" dirty="0" smtClean="0">
                <a:solidFill>
                  <a:srgbClr val="000000"/>
                </a:solidFill>
                <a:latin typeface="Symbol" charset="2"/>
                <a:cs typeface="Symbol" charset="2"/>
              </a:rPr>
              <a:t>l</a:t>
            </a:r>
            <a:r>
              <a:rPr lang="en-US" sz="1600" dirty="0" smtClean="0">
                <a:solidFill>
                  <a:srgbClr val="000000"/>
                </a:solidFill>
              </a:rPr>
              <a:t>/D</a:t>
            </a:r>
          </a:p>
        </p:txBody>
      </p:sp>
    </p:spTree>
    <p:extLst>
      <p:ext uri="{BB962C8B-B14F-4D97-AF65-F5344CB8AC3E}">
        <p14:creationId xmlns:p14="http://schemas.microsoft.com/office/powerpoint/2010/main" val="28399629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2beam_profil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0786" y="800100"/>
            <a:ext cx="3123188" cy="2743200"/>
          </a:xfrm>
          <a:prstGeom prst="rect">
            <a:avLst/>
          </a:prstGeom>
        </p:spPr>
      </p:pic>
      <p:sp>
        <p:nvSpPr>
          <p:cNvPr id="3" name="Content Placeholder 3"/>
          <p:cNvSpPr txBox="1">
            <a:spLocks/>
          </p:cNvSpPr>
          <p:nvPr/>
        </p:nvSpPr>
        <p:spPr>
          <a:xfrm>
            <a:off x="398462" y="3646714"/>
            <a:ext cx="8455252" cy="3048000"/>
          </a:xfrm>
          <a:prstGeom prst="rect">
            <a:avLst/>
          </a:prstGeom>
        </p:spPr>
        <p:txBody>
          <a:bodyPr/>
          <a:lstStyle>
            <a:lvl1pPr marL="228600" indent="-228600" algn="l" defTabSz="887413" rtl="0" eaLnBrk="0" fontAlgn="base" hangingPunct="0">
              <a:lnSpc>
                <a:spcPct val="95000"/>
              </a:lnSpc>
              <a:spcBef>
                <a:spcPts val="900"/>
              </a:spcBef>
              <a:spcAft>
                <a:spcPts val="300"/>
              </a:spcAft>
              <a:buClr>
                <a:srgbClr val="000000"/>
              </a:buClr>
              <a:buSzPct val="125000"/>
              <a:buChar char="•"/>
              <a:defRPr sz="2000" b="1">
                <a:solidFill>
                  <a:srgbClr val="000000"/>
                </a:solidFill>
                <a:effectLst/>
                <a:latin typeface="+mn-lt"/>
                <a:ea typeface="+mn-ea"/>
                <a:cs typeface="+mn-cs"/>
              </a:defRPr>
            </a:lvl1pPr>
            <a:lvl2pPr marL="633413" indent="-290513" algn="l" defTabSz="887413" rtl="0" eaLnBrk="0" fontAlgn="base" hangingPunct="0">
              <a:lnSpc>
                <a:spcPct val="95000"/>
              </a:lnSpc>
              <a:spcBef>
                <a:spcPts val="0"/>
              </a:spcBef>
              <a:spcAft>
                <a:spcPts val="300"/>
              </a:spcAft>
              <a:buClr>
                <a:srgbClr val="000000"/>
              </a:buClr>
              <a:buSzPct val="125000"/>
              <a:buChar char="–"/>
              <a:defRPr sz="1800" b="1">
                <a:solidFill>
                  <a:srgbClr val="000000"/>
                </a:solidFill>
                <a:effectLst/>
                <a:latin typeface="+mn-lt"/>
              </a:defRPr>
            </a:lvl2pPr>
            <a:lvl3pPr marL="914400" indent="-166688" algn="l" defTabSz="887413" rtl="0" eaLnBrk="0" fontAlgn="base" hangingPunct="0">
              <a:lnSpc>
                <a:spcPct val="95000"/>
              </a:lnSpc>
              <a:spcBef>
                <a:spcPts val="0"/>
              </a:spcBef>
              <a:spcAft>
                <a:spcPts val="300"/>
              </a:spcAft>
              <a:buClr>
                <a:srgbClr val="000000"/>
              </a:buClr>
              <a:buSzPct val="125000"/>
              <a:buChar char="•"/>
              <a:defRPr sz="1600" b="1">
                <a:solidFill>
                  <a:srgbClr val="000000"/>
                </a:solidFill>
                <a:effectLst/>
                <a:latin typeface="+mn-lt"/>
              </a:defRPr>
            </a:lvl3pPr>
            <a:lvl4pPr marL="1319213" indent="-176213" algn="l" defTabSz="887413" rtl="0" eaLnBrk="0" fontAlgn="base" hangingPunct="0">
              <a:lnSpc>
                <a:spcPct val="95000"/>
              </a:lnSpc>
              <a:spcBef>
                <a:spcPts val="0"/>
              </a:spcBef>
              <a:spcAft>
                <a:spcPts val="300"/>
              </a:spcAft>
              <a:buClr>
                <a:srgbClr val="000000"/>
              </a:buClr>
              <a:buSzPct val="125000"/>
              <a:buFont typeface="Arial" pitchFamily="34" charset="0"/>
              <a:buChar char="-"/>
              <a:defRPr sz="1400" b="1">
                <a:solidFill>
                  <a:srgbClr val="000000"/>
                </a:solidFill>
                <a:effectLst/>
                <a:latin typeface="+mn-lt"/>
              </a:defRPr>
            </a:lvl4pPr>
            <a:lvl5pPr marL="1776413" indent="-176213" algn="l" defTabSz="887413" rtl="0" eaLnBrk="0" fontAlgn="base" hangingPunct="0">
              <a:spcBef>
                <a:spcPts val="0"/>
              </a:spcBef>
              <a:spcAft>
                <a:spcPts val="300"/>
              </a:spcAft>
              <a:buClr>
                <a:srgbClr val="000000"/>
              </a:buClr>
              <a:buChar char="»"/>
              <a:defRPr sz="1400" baseline="0">
                <a:solidFill>
                  <a:schemeClr val="tx1"/>
                </a:solidFill>
                <a:latin typeface="+mn-lt"/>
              </a:defRPr>
            </a:lvl5pPr>
            <a:lvl6pPr marL="2451100" indent="-222250" algn="l" defTabSz="887413" rtl="0" eaLnBrk="0" fontAlgn="base" hangingPunct="0">
              <a:spcBef>
                <a:spcPct val="20000"/>
              </a:spcBef>
              <a:spcAft>
                <a:spcPct val="0"/>
              </a:spcAft>
              <a:buChar char="»"/>
              <a:defRPr sz="2000">
                <a:solidFill>
                  <a:schemeClr val="tx1"/>
                </a:solidFill>
                <a:latin typeface="Times" pitchFamily="18" charset="0"/>
              </a:defRPr>
            </a:lvl6pPr>
            <a:lvl7pPr marL="2908300" indent="-222250" algn="l" defTabSz="887413" rtl="0" eaLnBrk="0" fontAlgn="base" hangingPunct="0">
              <a:spcBef>
                <a:spcPct val="20000"/>
              </a:spcBef>
              <a:spcAft>
                <a:spcPct val="0"/>
              </a:spcAft>
              <a:buChar char="»"/>
              <a:defRPr sz="2000">
                <a:solidFill>
                  <a:schemeClr val="tx1"/>
                </a:solidFill>
                <a:latin typeface="Times" pitchFamily="18" charset="0"/>
              </a:defRPr>
            </a:lvl7pPr>
            <a:lvl8pPr marL="3365500" indent="-222250" algn="l" defTabSz="887413" rtl="0" eaLnBrk="0" fontAlgn="base" hangingPunct="0">
              <a:spcBef>
                <a:spcPct val="20000"/>
              </a:spcBef>
              <a:spcAft>
                <a:spcPct val="0"/>
              </a:spcAft>
              <a:buChar char="»"/>
              <a:defRPr sz="2000">
                <a:solidFill>
                  <a:schemeClr val="tx1"/>
                </a:solidFill>
                <a:latin typeface="Times" pitchFamily="18" charset="0"/>
              </a:defRPr>
            </a:lvl8pPr>
            <a:lvl9pPr marL="3822700" indent="-222250" algn="l" defTabSz="887413" rtl="0" eaLnBrk="0" fontAlgn="base" hangingPunct="0">
              <a:spcBef>
                <a:spcPct val="20000"/>
              </a:spcBef>
              <a:spcAft>
                <a:spcPct val="0"/>
              </a:spcAft>
              <a:buChar char="»"/>
              <a:defRPr sz="2000">
                <a:solidFill>
                  <a:schemeClr val="tx1"/>
                </a:solidFill>
                <a:latin typeface="Times" pitchFamily="18" charset="0"/>
              </a:defRPr>
            </a:lvl9pPr>
          </a:lstStyle>
          <a:p>
            <a:pPr marL="0" indent="0">
              <a:buNone/>
            </a:pPr>
            <a:r>
              <a:rPr lang="en-US" b="0" dirty="0" smtClean="0"/>
              <a:t>A qualitative assessment:</a:t>
            </a:r>
          </a:p>
          <a:p>
            <a:pPr marL="0" indent="0">
              <a:buNone/>
            </a:pPr>
            <a:r>
              <a:rPr lang="en-US" b="0" dirty="0" smtClean="0"/>
              <a:t>In this case, the PSF looks like the PSF for the individual circular segments multiplied by a cosine wave whose frequency is inversely proportional to the segment separation.</a:t>
            </a:r>
          </a:p>
          <a:p>
            <a:pPr marL="0" indent="0">
              <a:buNone/>
            </a:pPr>
            <a:endParaRPr lang="en-US" b="0" dirty="0" smtClean="0"/>
          </a:p>
        </p:txBody>
      </p:sp>
      <p:sp>
        <p:nvSpPr>
          <p:cNvPr id="2" name="Title 1"/>
          <p:cNvSpPr>
            <a:spLocks noGrp="1"/>
          </p:cNvSpPr>
          <p:nvPr>
            <p:ph type="title"/>
          </p:nvPr>
        </p:nvSpPr>
        <p:spPr>
          <a:xfrm>
            <a:off x="293063" y="236417"/>
            <a:ext cx="8275203" cy="538995"/>
          </a:xfrm>
        </p:spPr>
        <p:txBody>
          <a:bodyPr/>
          <a:lstStyle/>
          <a:p>
            <a:r>
              <a:rPr lang="en-US" dirty="0" smtClean="0"/>
              <a:t>‘Perfect’ PSF for a 2-beam aperture (e.g. LBT)</a:t>
            </a:r>
            <a:endParaRPr lang="en-US" dirty="0"/>
          </a:p>
        </p:txBody>
      </p:sp>
      <p:cxnSp>
        <p:nvCxnSpPr>
          <p:cNvPr id="9" name="Straight Arrow Connector 8"/>
          <p:cNvCxnSpPr/>
          <p:nvPr/>
        </p:nvCxnSpPr>
        <p:spPr bwMode="auto">
          <a:xfrm>
            <a:off x="6843183" y="2131483"/>
            <a:ext cx="296334" cy="0"/>
          </a:xfrm>
          <a:prstGeom prst="straightConnector1">
            <a:avLst/>
          </a:prstGeom>
          <a:solidFill>
            <a:schemeClr val="accent1"/>
          </a:solidFill>
          <a:ln w="25400" cap="flat" cmpd="sng" algn="ctr">
            <a:solidFill>
              <a:srgbClr val="000000"/>
            </a:solidFill>
            <a:prstDash val="solid"/>
            <a:round/>
            <a:headEnd type="none" w="med" len="med"/>
            <a:tailEnd type="arrow"/>
          </a:ln>
          <a:effectLst/>
        </p:spPr>
      </p:cxnSp>
      <p:cxnSp>
        <p:nvCxnSpPr>
          <p:cNvPr id="13" name="Straight Arrow Connector 12"/>
          <p:cNvCxnSpPr/>
          <p:nvPr/>
        </p:nvCxnSpPr>
        <p:spPr bwMode="auto">
          <a:xfrm flipH="1">
            <a:off x="7230534" y="2131483"/>
            <a:ext cx="301752" cy="0"/>
          </a:xfrm>
          <a:prstGeom prst="straightConnector1">
            <a:avLst/>
          </a:prstGeom>
          <a:solidFill>
            <a:schemeClr val="accent1"/>
          </a:solidFill>
          <a:ln w="25400" cap="flat" cmpd="sng" algn="ctr">
            <a:solidFill>
              <a:srgbClr val="000000"/>
            </a:solidFill>
            <a:prstDash val="solid"/>
            <a:round/>
            <a:headEnd type="none" w="med" len="med"/>
            <a:tailEnd type="arrow"/>
          </a:ln>
          <a:effectLst/>
        </p:spPr>
      </p:cxnSp>
      <p:sp>
        <p:nvSpPr>
          <p:cNvPr id="14" name="TextBox 13"/>
          <p:cNvSpPr txBox="1"/>
          <p:nvPr/>
        </p:nvSpPr>
        <p:spPr>
          <a:xfrm>
            <a:off x="7235645" y="1688969"/>
            <a:ext cx="1363074" cy="338554"/>
          </a:xfrm>
          <a:prstGeom prst="rect">
            <a:avLst/>
          </a:prstGeom>
          <a:noFill/>
        </p:spPr>
        <p:txBody>
          <a:bodyPr wrap="none" lIns="91440" rtlCol="0">
            <a:spAutoFit/>
          </a:bodyPr>
          <a:lstStyle/>
          <a:p>
            <a:r>
              <a:rPr lang="en-US" sz="1600" dirty="0" smtClean="0">
                <a:solidFill>
                  <a:srgbClr val="000000"/>
                </a:solidFill>
              </a:rPr>
              <a:t>FWHM = </a:t>
            </a:r>
            <a:r>
              <a:rPr lang="en-US" sz="1600" dirty="0" smtClean="0">
                <a:solidFill>
                  <a:srgbClr val="000000"/>
                </a:solidFill>
                <a:latin typeface="Symbol" charset="2"/>
                <a:cs typeface="Symbol" charset="2"/>
              </a:rPr>
              <a:t>l</a:t>
            </a:r>
            <a:r>
              <a:rPr lang="en-US" sz="1600" dirty="0" smtClean="0">
                <a:solidFill>
                  <a:srgbClr val="000000"/>
                </a:solidFill>
              </a:rPr>
              <a:t>/B</a:t>
            </a:r>
          </a:p>
        </p:txBody>
      </p:sp>
      <p:pic>
        <p:nvPicPr>
          <p:cNvPr id="8" name="Picture 7" descr="2beam_int_PSF.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5986" y="769258"/>
            <a:ext cx="2869798" cy="2743200"/>
          </a:xfrm>
          <a:prstGeom prst="rect">
            <a:avLst/>
          </a:prstGeom>
        </p:spPr>
      </p:pic>
      <p:pic>
        <p:nvPicPr>
          <p:cNvPr id="10" name="Picture 9" descr="2beam_pupi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138766"/>
            <a:ext cx="2602656" cy="2286000"/>
          </a:xfrm>
          <a:prstGeom prst="rect">
            <a:avLst/>
          </a:prstGeom>
        </p:spPr>
      </p:pic>
      <p:sp>
        <p:nvSpPr>
          <p:cNvPr id="15" name="TextBox 14"/>
          <p:cNvSpPr txBox="1"/>
          <p:nvPr/>
        </p:nvSpPr>
        <p:spPr>
          <a:xfrm>
            <a:off x="621236" y="2704969"/>
            <a:ext cx="1553230" cy="338554"/>
          </a:xfrm>
          <a:prstGeom prst="rect">
            <a:avLst/>
          </a:prstGeom>
          <a:noFill/>
        </p:spPr>
        <p:txBody>
          <a:bodyPr wrap="none" lIns="91440" rtlCol="0">
            <a:spAutoFit/>
          </a:bodyPr>
          <a:lstStyle/>
          <a:p>
            <a:r>
              <a:rPr lang="en-US" sz="1600" dirty="0" smtClean="0">
                <a:solidFill>
                  <a:srgbClr val="FFFFFF"/>
                </a:solidFill>
              </a:rPr>
              <a:t>Pupil geometry</a:t>
            </a:r>
          </a:p>
        </p:txBody>
      </p:sp>
      <p:cxnSp>
        <p:nvCxnSpPr>
          <p:cNvPr id="16" name="Straight Arrow Connector 15"/>
          <p:cNvCxnSpPr/>
          <p:nvPr/>
        </p:nvCxnSpPr>
        <p:spPr bwMode="auto">
          <a:xfrm>
            <a:off x="880533" y="1845733"/>
            <a:ext cx="961475" cy="0"/>
          </a:xfrm>
          <a:prstGeom prst="straightConnector1">
            <a:avLst/>
          </a:prstGeom>
          <a:solidFill>
            <a:schemeClr val="accent1"/>
          </a:solidFill>
          <a:ln w="25400" cap="flat" cmpd="sng" algn="ctr">
            <a:solidFill>
              <a:schemeClr val="bg1"/>
            </a:solidFill>
            <a:prstDash val="solid"/>
            <a:round/>
            <a:headEnd type="arrow"/>
            <a:tailEnd type="arrow"/>
          </a:ln>
          <a:effectLst/>
        </p:spPr>
      </p:cxnSp>
      <p:sp>
        <p:nvSpPr>
          <p:cNvPr id="17" name="TextBox 16"/>
          <p:cNvSpPr txBox="1"/>
          <p:nvPr/>
        </p:nvSpPr>
        <p:spPr>
          <a:xfrm>
            <a:off x="1203223" y="1519636"/>
            <a:ext cx="321522" cy="338554"/>
          </a:xfrm>
          <a:prstGeom prst="rect">
            <a:avLst/>
          </a:prstGeom>
          <a:noFill/>
        </p:spPr>
        <p:txBody>
          <a:bodyPr wrap="none" lIns="91440" rtlCol="0">
            <a:spAutoFit/>
          </a:bodyPr>
          <a:lstStyle/>
          <a:p>
            <a:r>
              <a:rPr lang="en-US" sz="1600" dirty="0" smtClean="0">
                <a:solidFill>
                  <a:srgbClr val="FFFFFF"/>
                </a:solidFill>
              </a:rPr>
              <a:t>B</a:t>
            </a:r>
          </a:p>
        </p:txBody>
      </p:sp>
    </p:spTree>
    <p:extLst>
      <p:ext uri="{BB962C8B-B14F-4D97-AF65-F5344CB8AC3E}">
        <p14:creationId xmlns:p14="http://schemas.microsoft.com/office/powerpoint/2010/main" val="38723472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2_K2334_fmt">
  <a:themeElements>
    <a:clrScheme name="Galileo Custom">
      <a:dk1>
        <a:srgbClr val="000000"/>
      </a:dk1>
      <a:lt1>
        <a:srgbClr val="FFFFFF"/>
      </a:lt1>
      <a:dk2>
        <a:srgbClr val="000066"/>
      </a:dk2>
      <a:lt2>
        <a:srgbClr val="FFFFFF"/>
      </a:lt2>
      <a:accent1>
        <a:srgbClr val="000066"/>
      </a:accent1>
      <a:accent2>
        <a:srgbClr val="DFE8FE"/>
      </a:accent2>
      <a:accent3>
        <a:srgbClr val="B8CAFF"/>
      </a:accent3>
      <a:accent4>
        <a:srgbClr val="D5E3FF"/>
      </a:accent4>
      <a:accent5>
        <a:srgbClr val="B7C6FE"/>
      </a:accent5>
      <a:accent6>
        <a:srgbClr val="D5E3FF"/>
      </a:accent6>
      <a:hlink>
        <a:srgbClr val="2F75FF"/>
      </a:hlink>
      <a:folHlink>
        <a:srgbClr val="97BAFF"/>
      </a:folHlink>
    </a:clrScheme>
    <a:fontScheme name="K2334_fm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25400" cap="flat" cmpd="sng" algn="ctr">
          <a:solidFill>
            <a:srgbClr val="000000"/>
          </a:solidFill>
          <a:prstDash val="solid"/>
          <a:round/>
          <a:headEnd type="none" w="med" len="med"/>
          <a:tailEnd type="none" w="med" len="med"/>
        </a:ln>
        <a:effectLst/>
      </a:spPr>
      <a:bodyPr rtlCol="0" anchor="ctr"/>
      <a:lstStyle>
        <a:defPPr algn="ctr">
          <a:defRPr/>
        </a:defPPr>
      </a:lstStyle>
    </a:spDef>
    <a:lnDef>
      <a:spPr bwMode="auto">
        <a:solidFill>
          <a:schemeClr val="accent1"/>
        </a:solidFill>
        <a:ln w="25400" cap="flat" cmpd="sng" algn="ctr">
          <a:solidFill>
            <a:srgbClr val="000000"/>
          </a:solidFill>
          <a:prstDash val="solid"/>
          <a:round/>
          <a:headEnd type="none" w="med" len="med"/>
          <a:tailEnd type="none" w="med" len="med"/>
        </a:ln>
        <a:effectLst/>
      </a:spPr>
      <a:bodyPr/>
      <a:lstStyle/>
    </a:lnDef>
    <a:txDef>
      <a:spPr>
        <a:noFill/>
      </a:spPr>
      <a:bodyPr wrap="square" lIns="91440" rtlCol="0">
        <a:spAutoFit/>
      </a:bodyPr>
      <a:lstStyle>
        <a:defPPr>
          <a:defRPr sz="1600" dirty="0" smtClean="0">
            <a:solidFill>
              <a:srgbClr val="000000"/>
            </a:solidFill>
          </a:defRPr>
        </a:defPPr>
      </a:lstStyle>
    </a:txDef>
  </a:objectDefaults>
  <a:extraClrSchemeLst>
    <a:extraClrScheme>
      <a:clrScheme name="K2334_fm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K2334_fm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K2334_fm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K2334_fm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K2334_fm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K2334_fm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K2334_fm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K2334_fmt 8">
        <a:dk1>
          <a:srgbClr val="000000"/>
        </a:dk1>
        <a:lt1>
          <a:srgbClr val="FFFFFF"/>
        </a:lt1>
        <a:dk2>
          <a:srgbClr val="6699FF"/>
        </a:dk2>
        <a:lt2>
          <a:srgbClr val="FFFFFF"/>
        </a:lt2>
        <a:accent1>
          <a:srgbClr val="618FFD"/>
        </a:accent1>
        <a:accent2>
          <a:srgbClr val="00AE00"/>
        </a:accent2>
        <a:accent3>
          <a:srgbClr val="B8CAFF"/>
        </a:accent3>
        <a:accent4>
          <a:srgbClr val="DADADA"/>
        </a:accent4>
        <a:accent5>
          <a:srgbClr val="B7C6FE"/>
        </a:accent5>
        <a:accent6>
          <a:srgbClr val="009D00"/>
        </a:accent6>
        <a:hlink>
          <a:srgbClr val="CCCCFF"/>
        </a:hlink>
        <a:folHlink>
          <a:srgbClr val="CECECE"/>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2700">
          <a:solidFill>
            <a:schemeClr val="accent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67684</TotalTime>
  <Words>2588</Words>
  <Application>Microsoft Macintosh PowerPoint</Application>
  <PresentationFormat>On-screen Show (4:3)</PresentationFormat>
  <Paragraphs>247</Paragraphs>
  <Slides>29</Slides>
  <Notes>0</Notes>
  <HiddenSlides>0</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29</vt:i4>
      </vt:variant>
    </vt:vector>
  </HeadingPairs>
  <TitlesOfParts>
    <vt:vector size="32" baseType="lpstr">
      <vt:lpstr>2_K2334_fmt</vt:lpstr>
      <vt:lpstr>Office Theme</vt:lpstr>
      <vt:lpstr>Equation</vt:lpstr>
      <vt:lpstr>OPTI/ASTR 528 Lecture 9</vt:lpstr>
      <vt:lpstr>Outline</vt:lpstr>
      <vt:lpstr>Fraunhofer diffraction</vt:lpstr>
      <vt:lpstr>Fraunhofer diffraction</vt:lpstr>
      <vt:lpstr>The point-spread function (PSF)</vt:lpstr>
      <vt:lpstr>Incoherent imaging</vt:lpstr>
      <vt:lpstr>Incoherent imaging</vt:lpstr>
      <vt:lpstr>‘Perfect’ PSF for a circular aperture</vt:lpstr>
      <vt:lpstr>‘Perfect’ PSF for a 2-beam aperture (e.g. LBT)</vt:lpstr>
      <vt:lpstr>‘Perfect’ PSF for a 2-beam aperture (e.g. LBT)</vt:lpstr>
      <vt:lpstr>Phase effects on the PSF</vt:lpstr>
      <vt:lpstr>Now, add more segments…</vt:lpstr>
      <vt:lpstr>Effect of OPD errors</vt:lpstr>
      <vt:lpstr>Analogy with turbulence-induced OPD errors</vt:lpstr>
      <vt:lpstr>Fourier components and speckles (amplitude)</vt:lpstr>
      <vt:lpstr>Fourier components and speckles (amplitude)</vt:lpstr>
      <vt:lpstr>Fourier components and speckles (phase)</vt:lpstr>
      <vt:lpstr>Fourier components and speckles</vt:lpstr>
      <vt:lpstr>Simulated atmospheric PSFs (with real light)</vt:lpstr>
      <vt:lpstr>Critical parameters of the aberration</vt:lpstr>
      <vt:lpstr>Anisoplanatism</vt:lpstr>
      <vt:lpstr>Critical parameters of the aberration</vt:lpstr>
      <vt:lpstr>So, what does Kolmogorov phase aberration actually LOOK like?</vt:lpstr>
      <vt:lpstr>r0, the Fried scale (revisited)</vt:lpstr>
      <vt:lpstr>Dependence of r0</vt:lpstr>
      <vt:lpstr>r0 and speckle structure</vt:lpstr>
      <vt:lpstr>r0 and telescope resolution</vt:lpstr>
      <vt:lpstr>Typical values of r0 and seeing</vt:lpstr>
      <vt:lpstr>Temporal coherence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Ken Washington</dc:creator>
  <cp:lastModifiedBy>Michael Hart</cp:lastModifiedBy>
  <cp:revision>2122</cp:revision>
  <dcterms:created xsi:type="dcterms:W3CDTF">2002-05-13T03:11:51Z</dcterms:created>
  <dcterms:modified xsi:type="dcterms:W3CDTF">2015-02-12T17:49:51Z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ensitivityID">
    <vt:lpwstr>1</vt:lpwstr>
  </property>
  <property fmtid="{D5CDD505-2E9C-101B-9397-08002B2CF9AE}" pid="3" name="SIPHeaderWording">
    <vt:lpwstr>Lockheed Martin Proprietary Information_x000d_
</vt:lpwstr>
  </property>
  <property fmtid="{D5CDD505-2E9C-101B-9397-08002B2CF9AE}" pid="4" name="SIPLevel">
    <vt:lpwstr>1</vt:lpwstr>
  </property>
  <property fmtid="{D5CDD505-2E9C-101B-9397-08002B2CF9AE}" pid="5" name="Document Author">
    <vt:lpwstr>ACCT01\gfeller</vt:lpwstr>
  </property>
  <property fmtid="{D5CDD505-2E9C-101B-9397-08002B2CF9AE}" pid="6" name="Document Sensitivity">
    <vt:lpwstr>1</vt:lpwstr>
  </property>
  <property fmtid="{D5CDD505-2E9C-101B-9397-08002B2CF9AE}" pid="7" name="ThirdParty">
    <vt:lpwstr/>
  </property>
  <property fmtid="{D5CDD505-2E9C-101B-9397-08002B2CF9AE}" pid="8" name="OCI Restriction">
    <vt:bool>false</vt:bool>
  </property>
  <property fmtid="{D5CDD505-2E9C-101B-9397-08002B2CF9AE}" pid="9" name="OCI Additional Info">
    <vt:lpwstr/>
  </property>
  <property fmtid="{D5CDD505-2E9C-101B-9397-08002B2CF9AE}" pid="10" name="Allow Header Overwrite">
    <vt:bool>false</vt:bool>
  </property>
  <property fmtid="{D5CDD505-2E9C-101B-9397-08002B2CF9AE}" pid="11" name="Allow Footer Overwrite">
    <vt:bool>false</vt:bool>
  </property>
  <property fmtid="{D5CDD505-2E9C-101B-9397-08002B2CF9AE}" pid="12" name="Multiple Selected">
    <vt:lpwstr>-1</vt:lpwstr>
  </property>
  <property fmtid="{D5CDD505-2E9C-101B-9397-08002B2CF9AE}" pid="13" name="SIPLongWording">
    <vt:lpwstr/>
  </property>
</Properties>
</file>